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5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61" r:id="rId3"/>
    <p:sldId id="403" r:id="rId4"/>
    <p:sldId id="3838" r:id="rId5"/>
    <p:sldId id="3874" r:id="rId6"/>
    <p:sldId id="3858" r:id="rId7"/>
    <p:sldId id="3877" r:id="rId8"/>
    <p:sldId id="3871" r:id="rId9"/>
    <p:sldId id="3878" r:id="rId10"/>
    <p:sldId id="3879" r:id="rId11"/>
    <p:sldId id="3880" r:id="rId12"/>
    <p:sldId id="3881" r:id="rId13"/>
    <p:sldId id="3859" r:id="rId14"/>
    <p:sldId id="3882" r:id="rId15"/>
    <p:sldId id="3885" r:id="rId16"/>
    <p:sldId id="3860" r:id="rId17"/>
    <p:sldId id="3886" r:id="rId18"/>
    <p:sldId id="34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0000"/>
    <a:srgbClr val="0B4DA2"/>
    <a:srgbClr val="FFFFFF"/>
    <a:srgbClr val="04437D"/>
    <a:srgbClr val="D9D9D9"/>
    <a:srgbClr val="C0C4CC"/>
    <a:srgbClr val="00447C"/>
    <a:srgbClr val="AE1831"/>
    <a:srgbClr val="4DE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5311" autoAdjust="0"/>
  </p:normalViewPr>
  <p:slideViewPr>
    <p:cSldViewPr snapToGrid="0" snapToObjects="1">
      <p:cViewPr varScale="1">
        <p:scale>
          <a:sx n="94" d="100"/>
          <a:sy n="94" d="100"/>
        </p:scale>
        <p:origin x="39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AC9D-8152-9C40-87F9-D04C1C913212}" type="datetimeFigureOut">
              <a:rPr kumimoji="1" lang="zh-CN" altLang="en-US" smtClean="0"/>
              <a:t>2026/1/6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EA361-4C3E-7547-AEB9-B5939FE99A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BA63EA-8E11-4C23-8D5F-06993B91AB1A}" type="datetime1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A361-4C3E-7547-AEB9-B5939FE99AF5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3671-A619-0949-8F39-9639FB0CB112}" type="datetimeFigureOut">
              <a:rPr kumimoji="1" lang="zh-CN" altLang="en-US" smtClean="0"/>
              <a:t>2026/1/6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7790-B1B9-E54B-8F47-F04EEDFBBC3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3671-A619-0949-8F39-9639FB0CB112}" type="datetimeFigureOut">
              <a:rPr kumimoji="1" lang="zh-CN" altLang="en-US" smtClean="0"/>
              <a:t>2026/1/6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7790-B1B9-E54B-8F47-F04EEDFBBC3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3671-A619-0949-8F39-9639FB0CB112}" type="datetimeFigureOut">
              <a:rPr kumimoji="1" lang="zh-CN" altLang="en-US" smtClean="0"/>
              <a:t>2026/1/6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7790-B1B9-E54B-8F47-F04EEDFBBC3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9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70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771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43ADC22A-E89E-4CA4-A9DA-F00837335342}" type="datetime1">
              <a:rPr lang="zh-CN" altLang="en-US" smtClean="0"/>
              <a:t>2026/1/6</a:t>
            </a:fld>
            <a:endParaRPr lang="zh-CN" altLang="en-US" b="1" i="1"/>
          </a:p>
        </p:txBody>
      </p:sp>
      <p:sp>
        <p:nvSpPr>
          <p:cNvPr id="1049772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73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0055C4C-D7A3-431C-BDD5-E6EB3A7AC7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9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97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07108355-6E83-4B14-AA43-7CEB1E503A45}" type="datetime1">
              <a:rPr lang="zh-CN" altLang="en-US" smtClean="0"/>
              <a:t>2026/1/6</a:t>
            </a:fld>
            <a:endParaRPr lang="zh-CN" altLang="en-US" b="1" i="1"/>
          </a:p>
        </p:txBody>
      </p:sp>
      <p:sp>
        <p:nvSpPr>
          <p:cNvPr id="1048598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Rectangle 109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78384" y="6415088"/>
            <a:ext cx="1311275" cy="365125"/>
          </a:xfrm>
        </p:spPr>
        <p:txBody>
          <a:bodyPr/>
          <a:lstStyle>
            <a:lvl1pPr>
              <a:defRPr sz="1400" b="0"/>
            </a:lvl1pPr>
          </a:lstStyle>
          <a:p>
            <a:fld id="{89DB14B3-731A-4352-BC82-B1993596BD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80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81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782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F680BDC2-098E-408A-97A7-2C188B209A9D}" type="datetime1">
              <a:rPr lang="zh-CN" altLang="en-US" smtClean="0"/>
              <a:t>2026/1/6</a:t>
            </a:fld>
            <a:endParaRPr lang="zh-CN" altLang="en-US" b="1" i="1"/>
          </a:p>
        </p:txBody>
      </p:sp>
      <p:sp>
        <p:nvSpPr>
          <p:cNvPr id="1049783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84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BF1226E9-A8D7-433D-8FF6-126998C986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51" name="内容占位符 2"/>
          <p:cNvSpPr>
            <a:spLocks noGrp="1"/>
          </p:cNvSpPr>
          <p:nvPr>
            <p:ph sz="half" idx="1"/>
          </p:nvPr>
        </p:nvSpPr>
        <p:spPr>
          <a:xfrm>
            <a:off x="639763" y="1222375"/>
            <a:ext cx="5392737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52" name="内容占位符 3"/>
          <p:cNvSpPr>
            <a:spLocks noGrp="1"/>
          </p:cNvSpPr>
          <p:nvPr>
            <p:ph sz="half" idx="2"/>
          </p:nvPr>
        </p:nvSpPr>
        <p:spPr>
          <a:xfrm>
            <a:off x="6184900" y="1222375"/>
            <a:ext cx="539432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53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FF2AB2A5-7A8A-4F58-A554-B42D7FCF923B}" type="datetime1">
              <a:rPr lang="zh-CN" altLang="en-US" smtClean="0"/>
              <a:t>2026/1/6</a:t>
            </a:fld>
            <a:endParaRPr lang="zh-CN" altLang="en-US" b="1" i="1"/>
          </a:p>
        </p:txBody>
      </p:sp>
      <p:sp>
        <p:nvSpPr>
          <p:cNvPr id="1049754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55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B52D239C-B544-419A-AA47-2182D1DC8F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6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57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758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5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760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61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71AF49A0-AE70-4051-914F-31E7490B50B4}" type="datetime1">
              <a:rPr lang="zh-CN" altLang="en-US" smtClean="0"/>
              <a:t>2026/1/6</a:t>
            </a:fld>
            <a:endParaRPr lang="zh-CN" altLang="en-US" b="1" i="1"/>
          </a:p>
        </p:txBody>
      </p:sp>
      <p:sp>
        <p:nvSpPr>
          <p:cNvPr id="1049762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63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C864EAE-E214-426E-A852-45DAD4CB13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07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B6313E23-202A-4DBA-BDFA-113B037C340A}" type="datetime1">
              <a:rPr lang="zh-CN" altLang="en-US" smtClean="0"/>
              <a:t>2026/1/6</a:t>
            </a:fld>
            <a:endParaRPr lang="zh-CN" altLang="en-US" b="1" i="1"/>
          </a:p>
        </p:txBody>
      </p:sp>
      <p:sp>
        <p:nvSpPr>
          <p:cNvPr id="1048608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Rectangle 109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78384" y="6415088"/>
            <a:ext cx="1311275" cy="365125"/>
          </a:xfrm>
        </p:spPr>
        <p:txBody>
          <a:bodyPr/>
          <a:lstStyle>
            <a:lvl1pPr>
              <a:defRPr sz="1400" b="0"/>
            </a:lvl1pPr>
          </a:lstStyle>
          <a:p>
            <a:fld id="{89DB14B3-731A-4352-BC82-B1993596BD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1A593734-0361-4874-BEC2-546E7AA82CC1}" type="datetime1">
              <a:rPr lang="zh-CN" altLang="en-US" smtClean="0"/>
              <a:t>2026/1/6</a:t>
            </a:fld>
            <a:endParaRPr lang="zh-CN" altLang="en-US" b="1" i="1"/>
          </a:p>
        </p:txBody>
      </p:sp>
      <p:sp>
        <p:nvSpPr>
          <p:cNvPr id="1048584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Rectangle 109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78384" y="6415088"/>
            <a:ext cx="1311275" cy="365125"/>
          </a:xfrm>
        </p:spPr>
        <p:txBody>
          <a:bodyPr/>
          <a:lstStyle>
            <a:lvl1pPr>
              <a:defRPr sz="1400" b="0"/>
            </a:lvl1pPr>
          </a:lstStyle>
          <a:p>
            <a:fld id="{89DB14B3-731A-4352-BC82-B1993596BD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90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91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9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793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99330C1F-F5BC-42E0-AA5F-D5B9A26A9E8D}" type="datetime1">
              <a:rPr lang="zh-CN" altLang="en-US" smtClean="0"/>
              <a:t>2026/1/6</a:t>
            </a:fld>
            <a:endParaRPr lang="zh-CN" altLang="en-US" b="1" i="1"/>
          </a:p>
        </p:txBody>
      </p:sp>
      <p:sp>
        <p:nvSpPr>
          <p:cNvPr id="1049794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95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F4ACBDE-81A0-4AFC-ADBB-F83DDB0974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3671-A619-0949-8F39-9639FB0CB112}" type="datetimeFigureOut">
              <a:rPr kumimoji="1" lang="zh-CN" altLang="en-US" smtClean="0"/>
              <a:t>2026/1/6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7790-B1B9-E54B-8F47-F04EEDFBBC3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74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75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9776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777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EB279A69-F49C-4E84-B5F0-51A87B0ECECB}" type="datetime1">
              <a:rPr lang="zh-CN" altLang="en-US" smtClean="0"/>
              <a:t>2026/1/6</a:t>
            </a:fld>
            <a:endParaRPr lang="zh-CN" altLang="en-US" b="1" i="1"/>
          </a:p>
        </p:txBody>
      </p:sp>
      <p:sp>
        <p:nvSpPr>
          <p:cNvPr id="1049778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79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C5CC31D-1363-49C8-9F24-77AAE0A8B0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86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87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D4ACED31-FBD9-4AF6-B0F4-54C40CE7C31F}" type="datetime1">
              <a:rPr lang="zh-CN" altLang="en-US" smtClean="0"/>
              <a:t>2026/1/6</a:t>
            </a:fld>
            <a:endParaRPr lang="zh-CN" altLang="en-US" b="1" i="1"/>
          </a:p>
        </p:txBody>
      </p:sp>
      <p:sp>
        <p:nvSpPr>
          <p:cNvPr id="1049788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89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C627E0C-9583-4BB6-9343-D17892D0D8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4" name="竖排标题 1"/>
          <p:cNvSpPr>
            <a:spLocks noGrp="1"/>
          </p:cNvSpPr>
          <p:nvPr>
            <p:ph type="title" orient="vert"/>
          </p:nvPr>
        </p:nvSpPr>
        <p:spPr>
          <a:xfrm>
            <a:off x="8845550" y="228600"/>
            <a:ext cx="2733675" cy="57689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6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9763" y="228600"/>
            <a:ext cx="8053387" cy="57689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66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633320E3-A737-4ADD-BC72-DA6C453EA8AD}" type="datetime1">
              <a:rPr lang="zh-CN" altLang="en-US" smtClean="0"/>
              <a:t>2026/1/6</a:t>
            </a:fld>
            <a:endParaRPr lang="zh-CN" altLang="en-US" b="1" i="1"/>
          </a:p>
        </p:txBody>
      </p:sp>
      <p:sp>
        <p:nvSpPr>
          <p:cNvPr id="1049767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68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48816AE-6FA8-4183-978A-8319EA4562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3671-A619-0949-8F39-9639FB0CB112}" type="datetimeFigureOut">
              <a:rPr kumimoji="1" lang="zh-CN" altLang="en-US" smtClean="0"/>
              <a:t>2026/1/6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7790-B1B9-E54B-8F47-F04EEDFBBC3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3671-A619-0949-8F39-9639FB0CB112}" type="datetimeFigureOut">
              <a:rPr kumimoji="1" lang="zh-CN" altLang="en-US" smtClean="0"/>
              <a:t>2026/1/6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7790-B1B9-E54B-8F47-F04EEDFBBC3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3671-A619-0949-8F39-9639FB0CB112}" type="datetimeFigureOut">
              <a:rPr kumimoji="1" lang="zh-CN" altLang="en-US" smtClean="0"/>
              <a:t>2026/1/6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7790-B1B9-E54B-8F47-F04EEDFBBC3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3671-A619-0949-8F39-9639FB0CB112}" type="datetimeFigureOut">
              <a:rPr kumimoji="1" lang="zh-CN" altLang="en-US" smtClean="0"/>
              <a:t>2026/1/6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7790-B1B9-E54B-8F47-F04EEDFBBC3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3671-A619-0949-8F39-9639FB0CB112}" type="datetimeFigureOut">
              <a:rPr kumimoji="1" lang="zh-CN" altLang="en-US" smtClean="0"/>
              <a:t>2026/1/6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7790-B1B9-E54B-8F47-F04EEDFBBC3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3671-A619-0949-8F39-9639FB0CB112}" type="datetimeFigureOut">
              <a:rPr kumimoji="1" lang="zh-CN" altLang="en-US" smtClean="0"/>
              <a:t>2026/1/6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7790-B1B9-E54B-8F47-F04EEDFBBC3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3671-A619-0949-8F39-9639FB0CB112}" type="datetimeFigureOut">
              <a:rPr kumimoji="1" lang="zh-CN" altLang="en-US" smtClean="0"/>
              <a:t>2026/1/6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7790-B1B9-E54B-8F47-F04EEDFBBC3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3671-A619-0949-8F39-9639FB0CB112}" type="datetimeFigureOut">
              <a:rPr kumimoji="1" lang="zh-CN" altLang="en-US" smtClean="0"/>
              <a:t>2026/1/6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17790-B1B9-E54B-8F47-F04EEDFBBC3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1093"/>
          <p:cNvSpPr>
            <a:spLocks noChangeArrowheads="1"/>
          </p:cNvSpPr>
          <p:nvPr/>
        </p:nvSpPr>
        <p:spPr bwMode="auto">
          <a:xfrm>
            <a:off x="0" y="6346825"/>
            <a:ext cx="12192000" cy="511175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282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74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197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654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48577" name="Rectangle 109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0400" y="228600"/>
            <a:ext cx="9380538" cy="784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1048578" name="Rectangle 10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1222375"/>
            <a:ext cx="10939462" cy="477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en-US" altLang="en-US"/>
          </a:p>
          <a:p>
            <a:pPr lvl="1"/>
            <a:r>
              <a:rPr lang="zh-CN" altLang="en-US"/>
              <a:t>第二级</a:t>
            </a:r>
            <a:endParaRPr lang="en-US" altLang="en-US"/>
          </a:p>
          <a:p>
            <a:pPr lvl="2"/>
            <a:r>
              <a:rPr lang="zh-CN" altLang="en-US"/>
              <a:t>第三级</a:t>
            </a:r>
            <a:endParaRPr lang="en-US" altLang="en-US"/>
          </a:p>
          <a:p>
            <a:pPr lvl="3"/>
            <a:r>
              <a:rPr lang="zh-CN" altLang="en-US"/>
              <a:t>第四级</a:t>
            </a:r>
            <a:endParaRPr lang="en-US" altLang="en-US"/>
          </a:p>
          <a:p>
            <a:pPr lvl="4"/>
            <a:r>
              <a:rPr lang="zh-CN" altLang="en-US"/>
              <a:t>第五级</a:t>
            </a:r>
            <a:endParaRPr lang="en-US" altLang="en-US"/>
          </a:p>
        </p:txBody>
      </p:sp>
      <p:sp>
        <p:nvSpPr>
          <p:cNvPr id="1048579" name="Rectangle 10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6963" y="6459538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600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fld id="{7D4FE00E-8C06-457B-9BDE-A197369E635E}" type="datetime1">
              <a:rPr lang="zh-CN" altLang="en-US" smtClean="0"/>
              <a:t>2026/1/6</a:t>
            </a:fld>
            <a:endParaRPr lang="zh-CN" altLang="en-US" b="1" i="1"/>
          </a:p>
        </p:txBody>
      </p:sp>
      <p:sp>
        <p:nvSpPr>
          <p:cNvPr id="1048580" name="Rectangle 10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6175" y="6459538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600" b="1" i="1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48581" name="Rectangle 10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44200" y="641508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2400" b="1" i="1" smtClean="0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fld id="{4735416B-1EEB-4908-B3FA-75CB8A360816}" type="slidenum">
              <a:rPr lang="zh-CN" altLang="en-US"/>
              <a:t>‹#›</a:t>
            </a:fld>
            <a:endParaRPr lang="zh-CN" altLang="en-US"/>
          </a:p>
        </p:txBody>
      </p:sp>
      <p:cxnSp>
        <p:nvCxnSpPr>
          <p:cNvPr id="3145728" name="Line 2054"/>
          <p:cNvCxnSpPr>
            <a:cxnSpLocks noChangeShapeType="1"/>
          </p:cNvCxnSpPr>
          <p:nvPr/>
        </p:nvCxnSpPr>
        <p:spPr bwMode="auto">
          <a:xfrm>
            <a:off x="639763" y="1028700"/>
            <a:ext cx="9401175" cy="0"/>
          </a:xfrm>
          <a:prstGeom prst="line">
            <a:avLst/>
          </a:prstGeom>
          <a:noFill/>
          <a:ln w="19050">
            <a:solidFill>
              <a:srgbClr val="0B4DA2"/>
            </a:solidFill>
            <a:round/>
          </a:ln>
        </p:spPr>
      </p:cxnSp>
      <p:pic>
        <p:nvPicPr>
          <p:cNvPr id="2097152" name="Picture 2057"/>
          <p:cNvPicPr>
            <a:picLocks noChangeAspect="1" noChangeArrowheads="1"/>
          </p:cNvPicPr>
          <p:nvPr/>
        </p:nvPicPr>
        <p:blipFill>
          <a:blip r:embed="rId13" cstate="print"/>
          <a:srcRect l="18823" t="8015" r="10895" b="13808"/>
          <a:stretch>
            <a:fillRect/>
          </a:stretch>
        </p:blipFill>
        <p:spPr bwMode="auto">
          <a:xfrm>
            <a:off x="10668000" y="84138"/>
            <a:ext cx="836613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2" name="Rectangle 233"/>
          <p:cNvSpPr>
            <a:spLocks noChangeArrowheads="1"/>
          </p:cNvSpPr>
          <p:nvPr userDrawn="1"/>
        </p:nvSpPr>
        <p:spPr bwMode="auto">
          <a:xfrm>
            <a:off x="331788" y="428625"/>
            <a:ext cx="153987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3145729" name="Line 404"/>
          <p:cNvCxnSpPr>
            <a:cxnSpLocks noChangeShapeType="1"/>
          </p:cNvCxnSpPr>
          <p:nvPr userDrawn="1"/>
        </p:nvCxnSpPr>
        <p:spPr bwMode="auto">
          <a:xfrm>
            <a:off x="550863" y="428625"/>
            <a:ext cx="0" cy="457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68580" indent="-68580" algn="l" rtl="0" eaLnBrk="0" fontAlgn="base" hangingPunct="0">
        <a:lnSpc>
          <a:spcPct val="90000"/>
        </a:lnSpc>
        <a:spcBef>
          <a:spcPts val="900"/>
        </a:spcBef>
        <a:spcAft>
          <a:spcPts val="150"/>
        </a:spcAft>
        <a:buClr>
          <a:srgbClr val="0B4DA2"/>
        </a:buClr>
        <a:buSzPct val="100000"/>
        <a:buFont typeface="Calibri" panose="020F0502020204030204" pitchFamily="34" charset="0"/>
        <a:buChar char=" "/>
        <a:defRPr sz="3200">
          <a:solidFill>
            <a:srgbClr val="404040"/>
          </a:solidFill>
          <a:latin typeface="+mn-lt"/>
          <a:ea typeface="+mn-ea"/>
          <a:cs typeface="+mn-cs"/>
        </a:defRPr>
      </a:lvl1pPr>
      <a:lvl2pPr marL="288925" indent="-139700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300">
          <a:solidFill>
            <a:srgbClr val="404040"/>
          </a:solidFill>
          <a:latin typeface="+mn-lt"/>
          <a:ea typeface="+mn-ea"/>
        </a:defRPr>
      </a:lvl2pPr>
      <a:lvl3pPr marL="424180" indent="-136525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3pPr>
      <a:lvl4pPr marL="560705" indent="-136525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4pPr>
      <a:lvl5pPr marL="698500" indent="-139700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5pPr>
      <a:lvl6pPr marL="1155700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6pPr>
      <a:lvl7pPr marL="1612900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7pPr>
      <a:lvl8pPr marL="2070100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8pPr>
      <a:lvl9pPr marL="2527300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3" Type="http://schemas.openxmlformats.org/officeDocument/2006/relationships/tags" Target="../tags/tag65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notesSlide" Target="../notesSlides/notesSlide16.xml"/><Relationship Id="rId2" Type="http://schemas.openxmlformats.org/officeDocument/2006/relationships/tags" Target="../tags/tag84.xml"/><Relationship Id="rId16" Type="http://schemas.openxmlformats.org/officeDocument/2006/relationships/slideLayout" Target="../slideLayouts/slideLayout13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" Type="http://schemas.openxmlformats.org/officeDocument/2006/relationships/tags" Target="../tags/tag25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472"/>
          <p:cNvSpPr>
            <a:spLocks noChangeArrowheads="1"/>
          </p:cNvSpPr>
          <p:nvPr/>
        </p:nvSpPr>
        <p:spPr bwMode="auto">
          <a:xfrm>
            <a:off x="3175" y="4991100"/>
            <a:ext cx="12188825" cy="186690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425450" indent="-136525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561975" indent="-136525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700405" indent="-1397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1576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16148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0720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5292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48666" name="Rectangle 476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798" y="4881562"/>
            <a:ext cx="10058400" cy="1716088"/>
          </a:xfrm>
        </p:spPr>
        <p:txBody>
          <a:bodyPr anchor="ctr"/>
          <a:lstStyle/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zh-CN" altLang="en-US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答辩人：李建豪    导师：修贤超</a:t>
            </a:r>
            <a:br>
              <a:rPr lang="en-US" altLang="en-US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en-US" sz="2400" b="1" kern="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2400" b="1" kern="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en-US" sz="2400" b="1" kern="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年12月30</a:t>
            </a:r>
            <a:r>
              <a:rPr lang="zh-CN" altLang="en-US" sz="2400" b="1" kern="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en-US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77141" y="2109681"/>
            <a:ext cx="1143771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kern="0" spc="300" dirty="0">
                <a:solidFill>
                  <a:srgbClr val="04437D"/>
                </a:solidFill>
                <a:effectLst>
                  <a:outerShdw blurRad="50800" dist="38100" dir="2700000" algn="t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大模型驱动的运筹优化及其</a:t>
            </a:r>
          </a:p>
          <a:p>
            <a:pPr algn="ctr"/>
            <a:r>
              <a:rPr lang="zh-CN" altLang="en-US" sz="5400" b="1" kern="0" spc="300" dirty="0">
                <a:solidFill>
                  <a:srgbClr val="04437D"/>
                </a:solidFill>
                <a:effectLst>
                  <a:outerShdw blurRad="50800" dist="38100" dir="2700000" algn="t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机器人导航应用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2895" y="412868"/>
            <a:ext cx="5984793" cy="50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 kern="0" spc="30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kern="12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kumimoji="1" lang="zh-CN" altLang="en-US" sz="3200" kern="12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级硕士研究生开题答辩</a:t>
            </a:r>
          </a:p>
        </p:txBody>
      </p:sp>
    </p:spTree>
    <p:custDataLst>
      <p:tags r:id="rId1"/>
    </p:custData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5765" y="217805"/>
            <a:ext cx="674941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kumimoj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4437D"/>
                </a:solidFill>
              </a:rPr>
              <a:t>  </a:t>
            </a:r>
            <a:r>
              <a:rPr lang="zh-CN" altLang="en-US" sz="3200" b="1" dirty="0">
                <a:solidFill>
                  <a:srgbClr val="04437D"/>
                </a:solidFill>
                <a:sym typeface="+mn-ea"/>
              </a:rPr>
              <a:t>内容二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7370" y="5932170"/>
            <a:ext cx="10431780" cy="3898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B4DA2">
                  <a:lumMod val="75000"/>
                </a:srgbClr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Liang-Lu-Mao at al, LEAN-LLM-OPT: A Lightweight Multi-Agent LLM Framework for End-to-End Optimization Modeling, arXiv, 2025</a:t>
            </a:r>
          </a:p>
        </p:txBody>
      </p:sp>
      <p:sp>
        <p:nvSpPr>
          <p:cNvPr id="3" name="矩形 2"/>
          <p:cNvSpPr/>
          <p:nvPr/>
        </p:nvSpPr>
        <p:spPr>
          <a:xfrm>
            <a:off x="547370" y="1144905"/>
            <a:ext cx="10954385" cy="5162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4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代理框架和知识框架相结合的</a:t>
            </a:r>
            <a:r>
              <a:rPr lang="zh-CN" altLang="en-US" sz="2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大语言模型驱动的运筹优化</a:t>
            </a:r>
            <a:r>
              <a:rPr lang="zh-CN" altLang="en-US" sz="24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模式</a:t>
            </a:r>
            <a:endParaRPr lang="en-US" altLang="zh-CN" sz="2400" b="1" kern="100" dirty="0">
              <a:solidFill>
                <a:srgbClr val="044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711" y="1895568"/>
            <a:ext cx="2821873" cy="32707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407" y="1895568"/>
            <a:ext cx="3881062" cy="3423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22" y="2355850"/>
            <a:ext cx="3067050" cy="7239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9000" y="3331210"/>
            <a:ext cx="249491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NL: 语言描述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MF: 数学建模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PD: 问题数据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5765" y="217805"/>
            <a:ext cx="674941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kumimoj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4437D"/>
                </a:solidFill>
              </a:rPr>
              <a:t>  </a:t>
            </a:r>
            <a:r>
              <a:rPr lang="zh-CN" altLang="en-US" sz="3200" b="1" dirty="0">
                <a:solidFill>
                  <a:srgbClr val="04437D"/>
                </a:solidFill>
                <a:sym typeface="+mn-ea"/>
              </a:rPr>
              <a:t>内容三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7370" y="5691505"/>
            <a:ext cx="11488420" cy="3898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B4DA2">
                  <a:lumMod val="75000"/>
                </a:srgbClr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Mo-Liu-Shen at al, Precision Kinematic Path Optimization for High-DoF Robotic Manipulators Utilizing Advanced Natural Language Processing Models,</a:t>
            </a:r>
          </a:p>
          <a:p>
            <a:pPr algn="just">
              <a:lnSpc>
                <a:spcPct val="150000"/>
              </a:lnSpc>
              <a:buClr>
                <a:srgbClr val="0B4DA2">
                  <a:lumMod val="75000"/>
                </a:srgbClr>
              </a:buClr>
              <a:defRPr/>
            </a:pPr>
            <a:r>
              <a:rPr lang="en-US" altLang="zh-CN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IEEE ICECAI, 2024</a:t>
            </a:r>
          </a:p>
        </p:txBody>
      </p:sp>
      <p:sp>
        <p:nvSpPr>
          <p:cNvPr id="3" name="矩形 2"/>
          <p:cNvSpPr/>
          <p:nvPr/>
        </p:nvSpPr>
        <p:spPr>
          <a:xfrm>
            <a:off x="547370" y="1144905"/>
            <a:ext cx="10954385" cy="5162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4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应用于</a:t>
            </a:r>
            <a:r>
              <a:rPr lang="zh-CN" altLang="en-US" sz="2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机器人路径规划</a:t>
            </a:r>
            <a:endParaRPr lang="en-US" altLang="zh-CN" sz="2400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69" y="1899918"/>
            <a:ext cx="6139403" cy="36302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001" y="3061330"/>
            <a:ext cx="3771900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8711" y="351915"/>
            <a:ext cx="1831947" cy="584775"/>
          </a:xfrm>
        </p:spPr>
        <p:txBody>
          <a:bodyPr/>
          <a:lstStyle/>
          <a:p>
            <a:r>
              <a:rPr lang="zh-CN" altLang="en-US" sz="3200" b="1" spc="6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目录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12</a:t>
            </a:fld>
            <a:endParaRPr lang="zh-CN" altLang="en-US" dirty="0"/>
          </a:p>
        </p:txBody>
      </p:sp>
      <p:grpSp>
        <p:nvGrpSpPr>
          <p:cNvPr id="16" name="Group 544"/>
          <p:cNvGrpSpPr/>
          <p:nvPr>
            <p:custDataLst>
              <p:tags r:id="rId1"/>
            </p:custDataLst>
          </p:nvPr>
        </p:nvGrpSpPr>
        <p:grpSpPr bwMode="auto">
          <a:xfrm>
            <a:off x="2772318" y="1711394"/>
            <a:ext cx="6238338" cy="607756"/>
            <a:chOff x="871438" y="3030034"/>
            <a:chExt cx="9786143" cy="835025"/>
          </a:xfrm>
        </p:grpSpPr>
        <p:sp>
          <p:nvSpPr>
            <p:cNvPr id="17" name="Rectangle 12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71438" y="3030034"/>
              <a:ext cx="1303232" cy="835024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Rectangle 12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63319" y="3030036"/>
              <a:ext cx="8294262" cy="835023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Rectangle 12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59163" y="3173443"/>
              <a:ext cx="930684" cy="523219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一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2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17884" y="3147048"/>
              <a:ext cx="7492957" cy="59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0443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课题背景意义</a:t>
              </a:r>
            </a:p>
          </p:txBody>
        </p:sp>
      </p:grpSp>
      <p:grpSp>
        <p:nvGrpSpPr>
          <p:cNvPr id="32" name="Group 544"/>
          <p:cNvGrpSpPr/>
          <p:nvPr>
            <p:custDataLst>
              <p:tags r:id="rId2"/>
            </p:custDataLst>
          </p:nvPr>
        </p:nvGrpSpPr>
        <p:grpSpPr bwMode="auto">
          <a:xfrm>
            <a:off x="2783840" y="2787204"/>
            <a:ext cx="6238338" cy="607756"/>
            <a:chOff x="871438" y="3030040"/>
            <a:chExt cx="9786143" cy="835026"/>
          </a:xfrm>
        </p:grpSpPr>
        <p:sp>
          <p:nvSpPr>
            <p:cNvPr id="33" name="Rectangle 12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71438" y="3030040"/>
              <a:ext cx="1303232" cy="83502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4" name="Rectangle 12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63319" y="3030041"/>
              <a:ext cx="8294262" cy="835025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Rectangle 12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59163" y="3173446"/>
              <a:ext cx="930684" cy="50638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二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12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17884" y="3159489"/>
              <a:ext cx="7492957" cy="59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0443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主要研究内容</a:t>
              </a:r>
            </a:p>
          </p:txBody>
        </p:sp>
      </p:grpSp>
      <p:grpSp>
        <p:nvGrpSpPr>
          <p:cNvPr id="37" name="Group 544"/>
          <p:cNvGrpSpPr/>
          <p:nvPr>
            <p:custDataLst>
              <p:tags r:id="rId3"/>
            </p:custDataLst>
          </p:nvPr>
        </p:nvGrpSpPr>
        <p:grpSpPr bwMode="auto">
          <a:xfrm>
            <a:off x="2783840" y="3776425"/>
            <a:ext cx="6238338" cy="607755"/>
            <a:chOff x="871438" y="3030040"/>
            <a:chExt cx="9786143" cy="835026"/>
          </a:xfrm>
        </p:grpSpPr>
        <p:sp>
          <p:nvSpPr>
            <p:cNvPr id="38" name="Rectangle 12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71438" y="3030040"/>
              <a:ext cx="1303232" cy="83502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" name="Rectangle 12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63319" y="3030041"/>
              <a:ext cx="8294262" cy="835025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" name="Rectangle 12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59163" y="3173446"/>
              <a:ext cx="930684" cy="50638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三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12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32086" y="3159733"/>
              <a:ext cx="7492957" cy="59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前期准备工作</a:t>
              </a:r>
            </a:p>
          </p:txBody>
        </p:sp>
      </p:grpSp>
      <p:grpSp>
        <p:nvGrpSpPr>
          <p:cNvPr id="48" name="Group 544"/>
          <p:cNvGrpSpPr/>
          <p:nvPr>
            <p:custDataLst>
              <p:tags r:id="rId4"/>
            </p:custDataLst>
          </p:nvPr>
        </p:nvGrpSpPr>
        <p:grpSpPr bwMode="auto">
          <a:xfrm>
            <a:off x="2783840" y="4765645"/>
            <a:ext cx="6238338" cy="607755"/>
            <a:chOff x="871438" y="3030040"/>
            <a:chExt cx="9786143" cy="835026"/>
          </a:xfrm>
        </p:grpSpPr>
        <p:sp>
          <p:nvSpPr>
            <p:cNvPr id="49" name="Rectangle 12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71438" y="3030040"/>
              <a:ext cx="1303232" cy="83502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" name="Rectangle 12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63319" y="3030041"/>
              <a:ext cx="8294262" cy="835025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1" name="Rectangle 12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59162" y="3173446"/>
              <a:ext cx="930684" cy="634305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四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12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32086" y="3171928"/>
              <a:ext cx="7492957" cy="59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0443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未来工作安排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-6191250" y="-47180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5765" y="217805"/>
            <a:ext cx="674941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kumimoj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4437D"/>
                </a:solidFill>
              </a:rPr>
              <a:t>  </a:t>
            </a:r>
            <a:r>
              <a:rPr lang="zh-CN" altLang="en-US" sz="3200" b="1" dirty="0">
                <a:solidFill>
                  <a:srgbClr val="04437D"/>
                </a:solidFill>
                <a:sym typeface="Arial" panose="020B0604020202020204" pitchFamily="34" charset="0"/>
              </a:rPr>
              <a:t>前期准备工作</a:t>
            </a:r>
          </a:p>
        </p:txBody>
      </p:sp>
      <p:sp>
        <p:nvSpPr>
          <p:cNvPr id="3" name="矩形 2"/>
          <p:cNvSpPr/>
          <p:nvPr/>
        </p:nvSpPr>
        <p:spPr>
          <a:xfrm>
            <a:off x="547370" y="1144905"/>
            <a:ext cx="10954385" cy="5162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知识基础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77744" y="1560278"/>
            <a:ext cx="799909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p"/>
            </a:pPr>
            <a:r>
              <a:rPr lang="zh-CN" altLang="en-US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相关文献综述：广泛阅读文献，充分了解大语言模型驱动的运筹优化与应用的相关知识</a:t>
            </a:r>
            <a:endParaRPr lang="en-US" altLang="zh-CN" sz="2000" b="1" kern="100" dirty="0">
              <a:solidFill>
                <a:srgbClr val="044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p"/>
            </a:pPr>
            <a:r>
              <a:rPr lang="zh-CN" altLang="en-US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软件基础：掌握</a:t>
            </a:r>
            <a:r>
              <a:rPr lang="en-US" altLang="zh-CN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MATLAB</a:t>
            </a:r>
            <a:r>
              <a:rPr lang="zh-CN" altLang="en-US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Python</a:t>
            </a:r>
            <a:r>
              <a:rPr lang="zh-CN" altLang="en-US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及其工具包相关基础编程知识，熟练使用</a:t>
            </a:r>
            <a:r>
              <a:rPr lang="en-US" altLang="zh-CN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LATEX</a:t>
            </a:r>
            <a:r>
              <a:rPr lang="zh-CN" altLang="en-US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文本撰写工具</a:t>
            </a:r>
            <a:endParaRPr lang="en-US" altLang="zh-CN" sz="2000" b="1" kern="100" dirty="0">
              <a:solidFill>
                <a:srgbClr val="044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p"/>
            </a:pPr>
            <a:r>
              <a:rPr lang="zh-CN" altLang="en-US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课程基础：进行过最优化以及大语言模型等课程的学习，掌握了一定的</a:t>
            </a:r>
            <a:r>
              <a:rPr lang="zh-CN" altLang="en-US" sz="2000" b="1" kern="100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理论知识</a:t>
            </a:r>
          </a:p>
        </p:txBody>
      </p:sp>
      <p:sp>
        <p:nvSpPr>
          <p:cNvPr id="5" name="矩形 4"/>
          <p:cNvSpPr/>
          <p:nvPr/>
        </p:nvSpPr>
        <p:spPr>
          <a:xfrm>
            <a:off x="547370" y="4277657"/>
            <a:ext cx="8836660" cy="1196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kumimoji="1"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成果基础</a:t>
            </a:r>
            <a:endParaRPr lang="zh-CN" altLang="en-US" sz="2000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p"/>
            </a:pPr>
            <a:endParaRPr lang="zh-CN" altLang="en-US" sz="1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7744" y="4835504"/>
            <a:ext cx="6842760" cy="1422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p"/>
            </a:pPr>
            <a:r>
              <a:rPr lang="en-US" altLang="zh-CN" sz="2000" b="1" kern="100" dirty="0">
                <a:solidFill>
                  <a:srgbClr val="04437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LLM4FS: Leveraging Large Language Models for Feature Selection</a:t>
            </a:r>
            <a:r>
              <a:rPr lang="en-US" altLang="zh-CN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en-US" altLang="zh-CN" sz="2000" b="1" kern="100" dirty="0">
                <a:solidFill>
                  <a:srgbClr val="04437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CAC 2025</a:t>
            </a:r>
            <a:r>
              <a:rPr lang="zh-CN" altLang="en-US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EI</a:t>
            </a:r>
            <a:r>
              <a:rPr lang="zh-CN" altLang="en-US" sz="20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会议，已接收）</a:t>
            </a:r>
            <a:endParaRPr lang="en-US" altLang="zh-CN" sz="2000" b="1" kern="100" dirty="0">
              <a:solidFill>
                <a:srgbClr val="044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大语言模型驱动的运筹优化与应用（</a:t>
            </a:r>
            <a:r>
              <a:rPr lang="en-US" altLang="zh-CN" sz="20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SCI</a:t>
            </a:r>
            <a:r>
              <a:rPr lang="zh-CN" altLang="en-US" sz="20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期刊，已投稿）</a:t>
            </a:r>
            <a:endParaRPr lang="zh-CN" altLang="en-US" sz="2000" b="1" kern="100" dirty="0">
              <a:solidFill>
                <a:srgbClr val="044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183" y="3955149"/>
            <a:ext cx="1830226" cy="2175510"/>
          </a:xfrm>
          <a:prstGeom prst="rect">
            <a:avLst/>
          </a:prstGeom>
        </p:spPr>
      </p:pic>
      <p:pic>
        <p:nvPicPr>
          <p:cNvPr id="10" name="图片 9" descr="0f5105cd7919e0e1a5bf17ce480fe534">
            <a:extLst>
              <a:ext uri="{FF2B5EF4-FFF2-40B4-BE49-F238E27FC236}">
                <a16:creationId xmlns:a16="http://schemas.microsoft.com/office/drawing/2014/main" id="{AC2619F8-678B-F731-2748-8CBD29C40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939" y="1306661"/>
            <a:ext cx="1910715" cy="23640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5765" y="217805"/>
            <a:ext cx="674941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kumimoj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4437D"/>
                </a:solidFill>
              </a:rPr>
              <a:t>  </a:t>
            </a:r>
            <a:r>
              <a:rPr lang="zh-CN" altLang="en-US" sz="3200" b="1" dirty="0">
                <a:solidFill>
                  <a:srgbClr val="04437D"/>
                </a:solidFill>
                <a:sym typeface="+mn-ea"/>
              </a:rPr>
              <a:t>前期准备工作</a:t>
            </a:r>
          </a:p>
        </p:txBody>
      </p:sp>
      <p:sp>
        <p:nvSpPr>
          <p:cNvPr id="3" name="矩形 2"/>
          <p:cNvSpPr/>
          <p:nvPr/>
        </p:nvSpPr>
        <p:spPr>
          <a:xfrm>
            <a:off x="547370" y="1144905"/>
            <a:ext cx="10954385" cy="5162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400" b="1" dirty="0" err="1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Github</a:t>
            </a:r>
            <a:r>
              <a:rPr lang="en-US" altLang="zh-CN" sz="24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: https://github.com/xianchaoxiu/LLM4OR</a:t>
            </a:r>
            <a:endParaRPr lang="zh-CN" altLang="en-US" sz="2400" b="1" kern="100" dirty="0">
              <a:solidFill>
                <a:srgbClr val="044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44" y="1752600"/>
            <a:ext cx="7886700" cy="2819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871" y="3058016"/>
            <a:ext cx="6163183" cy="27068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759" y="330413"/>
            <a:ext cx="1831947" cy="584775"/>
          </a:xfrm>
        </p:spPr>
        <p:txBody>
          <a:bodyPr/>
          <a:lstStyle/>
          <a:p>
            <a:r>
              <a:rPr lang="zh-CN" altLang="en-US" sz="3200" b="1" spc="6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目录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15</a:t>
            </a:fld>
            <a:endParaRPr lang="zh-CN" altLang="en-US" dirty="0"/>
          </a:p>
        </p:txBody>
      </p:sp>
      <p:grpSp>
        <p:nvGrpSpPr>
          <p:cNvPr id="16" name="Group 544"/>
          <p:cNvGrpSpPr/>
          <p:nvPr>
            <p:custDataLst>
              <p:tags r:id="rId1"/>
            </p:custDataLst>
          </p:nvPr>
        </p:nvGrpSpPr>
        <p:grpSpPr bwMode="auto">
          <a:xfrm>
            <a:off x="2772318" y="1711394"/>
            <a:ext cx="6238338" cy="607756"/>
            <a:chOff x="871438" y="3030034"/>
            <a:chExt cx="9786143" cy="835025"/>
          </a:xfrm>
        </p:grpSpPr>
        <p:sp>
          <p:nvSpPr>
            <p:cNvPr id="17" name="Rectangle 12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71438" y="3030034"/>
              <a:ext cx="1303232" cy="835024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Rectangle 12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63319" y="3030036"/>
              <a:ext cx="8294262" cy="835023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Rectangle 12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59163" y="3173443"/>
              <a:ext cx="930684" cy="523219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一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2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17884" y="3147048"/>
              <a:ext cx="7492957" cy="59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0443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课题背景意义</a:t>
              </a:r>
            </a:p>
          </p:txBody>
        </p:sp>
      </p:grpSp>
      <p:grpSp>
        <p:nvGrpSpPr>
          <p:cNvPr id="32" name="Group 544"/>
          <p:cNvGrpSpPr/>
          <p:nvPr>
            <p:custDataLst>
              <p:tags r:id="rId2"/>
            </p:custDataLst>
          </p:nvPr>
        </p:nvGrpSpPr>
        <p:grpSpPr bwMode="auto">
          <a:xfrm>
            <a:off x="2783840" y="2787204"/>
            <a:ext cx="6238338" cy="607756"/>
            <a:chOff x="871438" y="3030040"/>
            <a:chExt cx="9786143" cy="835026"/>
          </a:xfrm>
        </p:grpSpPr>
        <p:sp>
          <p:nvSpPr>
            <p:cNvPr id="33" name="Rectangle 12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71438" y="3030040"/>
              <a:ext cx="1303232" cy="83502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4" name="Rectangle 12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63319" y="3030041"/>
              <a:ext cx="8294262" cy="835025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Rectangle 12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59163" y="3173446"/>
              <a:ext cx="930684" cy="50638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二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12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17884" y="3159489"/>
              <a:ext cx="7492957" cy="59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0443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主要研究内容</a:t>
              </a:r>
            </a:p>
          </p:txBody>
        </p:sp>
      </p:grpSp>
      <p:grpSp>
        <p:nvGrpSpPr>
          <p:cNvPr id="37" name="Group 544"/>
          <p:cNvGrpSpPr/>
          <p:nvPr>
            <p:custDataLst>
              <p:tags r:id="rId3"/>
            </p:custDataLst>
          </p:nvPr>
        </p:nvGrpSpPr>
        <p:grpSpPr bwMode="auto">
          <a:xfrm>
            <a:off x="2783840" y="3776425"/>
            <a:ext cx="6238338" cy="607755"/>
            <a:chOff x="871438" y="3030040"/>
            <a:chExt cx="9786143" cy="835026"/>
          </a:xfrm>
        </p:grpSpPr>
        <p:sp>
          <p:nvSpPr>
            <p:cNvPr id="38" name="Rectangle 12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71438" y="3030040"/>
              <a:ext cx="1303232" cy="83502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" name="Rectangle 12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63319" y="3030041"/>
              <a:ext cx="8294262" cy="835025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" name="Rectangle 12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59163" y="3173446"/>
              <a:ext cx="930684" cy="50638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三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12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32086" y="3159733"/>
              <a:ext cx="7492957" cy="59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0443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前期准备工作</a:t>
              </a:r>
            </a:p>
          </p:txBody>
        </p:sp>
      </p:grpSp>
      <p:grpSp>
        <p:nvGrpSpPr>
          <p:cNvPr id="48" name="Group 544"/>
          <p:cNvGrpSpPr/>
          <p:nvPr>
            <p:custDataLst>
              <p:tags r:id="rId4"/>
            </p:custDataLst>
          </p:nvPr>
        </p:nvGrpSpPr>
        <p:grpSpPr bwMode="auto">
          <a:xfrm>
            <a:off x="2783840" y="4765645"/>
            <a:ext cx="6238338" cy="607755"/>
            <a:chOff x="871438" y="3030040"/>
            <a:chExt cx="9786143" cy="835026"/>
          </a:xfrm>
        </p:grpSpPr>
        <p:sp>
          <p:nvSpPr>
            <p:cNvPr id="49" name="Rectangle 12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71438" y="3030040"/>
              <a:ext cx="1303232" cy="83502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" name="Rectangle 12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63319" y="3030041"/>
              <a:ext cx="8294262" cy="835025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1" name="Rectangle 12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59162" y="3173446"/>
              <a:ext cx="930684" cy="634305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四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12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32086" y="3171928"/>
              <a:ext cx="7492957" cy="59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未来工作安排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-6191250" y="-47180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5765" y="217805"/>
            <a:ext cx="67494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kumimoj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4437D"/>
                </a:solidFill>
              </a:rPr>
              <a:t>  </a:t>
            </a:r>
            <a:r>
              <a:rPr lang="zh-CN" altLang="en-US" sz="3200" b="1" dirty="0">
                <a:solidFill>
                  <a:srgbClr val="04437D"/>
                </a:solidFill>
                <a:sym typeface="+mn-ea"/>
              </a:rPr>
              <a:t>未来工作安排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528956" y="3380799"/>
            <a:ext cx="61003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457200"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计划进度</a:t>
            </a:r>
          </a:p>
        </p:txBody>
      </p:sp>
      <p:sp>
        <p:nvSpPr>
          <p:cNvPr id="104" name="Pentagon 1"/>
          <p:cNvSpPr/>
          <p:nvPr>
            <p:custDataLst>
              <p:tags r:id="rId1"/>
            </p:custDataLst>
          </p:nvPr>
        </p:nvSpPr>
        <p:spPr>
          <a:xfrm>
            <a:off x="803829" y="3953503"/>
            <a:ext cx="2720842" cy="351076"/>
          </a:xfrm>
          <a:prstGeom prst="homePlate">
            <a:avLst/>
          </a:prstGeom>
          <a:solidFill>
            <a:srgbClr val="295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06" name="Straight Connector 4"/>
          <p:cNvCxnSpPr/>
          <p:nvPr>
            <p:custDataLst>
              <p:tags r:id="rId2"/>
            </p:custDataLst>
          </p:nvPr>
        </p:nvCxnSpPr>
        <p:spPr>
          <a:xfrm>
            <a:off x="3395068" y="4641353"/>
            <a:ext cx="0" cy="1313813"/>
          </a:xfrm>
          <a:prstGeom prst="line">
            <a:avLst/>
          </a:prstGeom>
          <a:ln w="28575">
            <a:solidFill>
              <a:srgbClr val="295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Inhaltsplatzhalter 4"/>
          <p:cNvSpPr txBox="1"/>
          <p:nvPr>
            <p:custDataLst>
              <p:tags r:id="rId3"/>
            </p:custDataLst>
          </p:nvPr>
        </p:nvSpPr>
        <p:spPr>
          <a:xfrm>
            <a:off x="1442387" y="3976402"/>
            <a:ext cx="1443726" cy="3073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2026.01</a:t>
            </a:r>
            <a:endParaRPr lang="en-US" altLang="zh-CN" sz="1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75" name="矩形 74"/>
          <p:cNvSpPr/>
          <p:nvPr>
            <p:custDataLst>
              <p:tags r:id="rId4"/>
            </p:custDataLst>
          </p:nvPr>
        </p:nvSpPr>
        <p:spPr>
          <a:xfrm>
            <a:off x="8761365" y="4861698"/>
            <a:ext cx="2454998" cy="8744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2950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修改完善论文</a:t>
            </a:r>
            <a:endParaRPr lang="en-US" altLang="zh-CN" b="1" dirty="0">
              <a:solidFill>
                <a:srgbClr val="2950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2950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参加论文答辩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28956" y="1187255"/>
            <a:ext cx="5043148" cy="2084669"/>
            <a:chOff x="6434568" y="1547733"/>
            <a:chExt cx="2583619" cy="2084906"/>
          </a:xfrm>
        </p:grpSpPr>
        <p:sp>
          <p:nvSpPr>
            <p:cNvPr id="116" name="内容占位符 2"/>
            <p:cNvSpPr txBox="1"/>
            <p:nvPr/>
          </p:nvSpPr>
          <p:spPr>
            <a:xfrm>
              <a:off x="6434568" y="1547733"/>
              <a:ext cx="2282502" cy="67173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457200">
                <a:buFont typeface="Wingdings" panose="05000000000000000000" pitchFamily="2" charset="2"/>
                <a:buChar char="Ø"/>
              </a:pPr>
              <a:r>
                <a:rPr lang="zh-CN" altLang="en-US" sz="2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预期成果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6580156" y="1927235"/>
              <a:ext cx="2438031" cy="1705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Clr>
                  <a:srgbClr val="0B4DA2">
                    <a:lumMod val="75000"/>
                  </a:srgbClr>
                </a:buClr>
                <a:buFont typeface="Wingdings" panose="05000000000000000000" pitchFamily="2" charset="2"/>
                <a:buChar char="p"/>
                <a:defRPr/>
              </a:pPr>
              <a:r>
                <a:rPr lang="zh-CN" altLang="en-US" b="1" dirty="0">
                  <a:solidFill>
                    <a:srgbClr val="00447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设计</a:t>
              </a:r>
              <a:r>
                <a:rPr lang="en-US" altLang="zh-CN" b="1" dirty="0" err="1">
                  <a:solidFill>
                    <a:srgbClr val="00447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大模型驱动的运筹优化框架</a:t>
              </a:r>
              <a:endParaRPr lang="en-US" altLang="zh-CN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buClr>
                  <a:srgbClr val="0B4DA2">
                    <a:lumMod val="75000"/>
                  </a:srgbClr>
                </a:buClr>
                <a:buFont typeface="Wingdings" panose="05000000000000000000" pitchFamily="2" charset="2"/>
                <a:buChar char="p"/>
                <a:defRPr/>
              </a:pPr>
              <a:r>
                <a:rPr lang="zh-CN" altLang="en-US" b="1" dirty="0">
                  <a:solidFill>
                    <a:srgbClr val="00447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应用于</a:t>
              </a:r>
              <a:r>
                <a:rPr lang="en-US" altLang="zh-CN" b="1" dirty="0" err="1">
                  <a:solidFill>
                    <a:srgbClr val="00447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机器人路径规划</a:t>
              </a:r>
              <a:endParaRPr lang="en-US" altLang="zh-CN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buClr>
                  <a:srgbClr val="0B4DA2">
                    <a:lumMod val="75000"/>
                  </a:srgbClr>
                </a:buClr>
                <a:buFont typeface="Wingdings" panose="05000000000000000000" pitchFamily="2" charset="2"/>
                <a:buChar char="p"/>
                <a:defRPr/>
              </a:pPr>
              <a:r>
                <a:rPr lang="zh-CN" altLang="en-US" b="1" dirty="0">
                  <a:solidFill>
                    <a:srgbClr val="00447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发表</a:t>
              </a:r>
              <a:r>
                <a:rPr lang="en-US" altLang="zh-CN" b="1" dirty="0">
                  <a:solidFill>
                    <a:srgbClr val="00447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SCI</a:t>
              </a:r>
              <a:r>
                <a:rPr lang="zh-CN" altLang="en-US" b="1" dirty="0">
                  <a:solidFill>
                    <a:srgbClr val="00447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期刊论文</a:t>
              </a:r>
              <a:r>
                <a:rPr lang="en-US" altLang="zh-CN" b="1" dirty="0">
                  <a:solidFill>
                    <a:srgbClr val="00447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1-2</a:t>
              </a:r>
              <a:r>
                <a:rPr lang="zh-CN" altLang="en-US" b="1" dirty="0">
                  <a:solidFill>
                    <a:srgbClr val="00447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篇</a:t>
              </a:r>
              <a:endParaRPr lang="en-US" altLang="zh-CN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buClr>
                  <a:srgbClr val="0B4DA2">
                    <a:lumMod val="75000"/>
                  </a:srgbClr>
                </a:buClr>
                <a:buFont typeface="Wingdings" panose="05000000000000000000" pitchFamily="2" charset="2"/>
                <a:buChar char="p"/>
                <a:defRPr/>
              </a:pPr>
              <a:r>
                <a:rPr lang="zh-CN" altLang="en-US" b="1" dirty="0">
                  <a:solidFill>
                    <a:srgbClr val="00447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申请发明专利或软著</a:t>
              </a:r>
              <a:r>
                <a:rPr lang="en-US" altLang="zh-CN" b="1" dirty="0">
                  <a:solidFill>
                    <a:srgbClr val="00447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1-2</a:t>
              </a:r>
              <a:r>
                <a:rPr lang="zh-CN" altLang="en-US" b="1" dirty="0">
                  <a:solidFill>
                    <a:srgbClr val="00447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项</a:t>
              </a:r>
            </a:p>
          </p:txBody>
        </p:sp>
      </p:grpSp>
      <p:sp>
        <p:nvSpPr>
          <p:cNvPr id="118" name="矩形 117"/>
          <p:cNvSpPr/>
          <p:nvPr>
            <p:custDataLst>
              <p:tags r:id="rId5"/>
            </p:custDataLst>
          </p:nvPr>
        </p:nvSpPr>
        <p:spPr>
          <a:xfrm>
            <a:off x="6120471" y="4861698"/>
            <a:ext cx="2454998" cy="9220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2950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框架应用落地</a:t>
            </a:r>
            <a:endParaRPr lang="en-US" altLang="zh-CN" b="1" dirty="0">
              <a:solidFill>
                <a:srgbClr val="2950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29508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撰写毕业论文</a:t>
            </a:r>
            <a:endParaRPr lang="zh-CN" altLang="en-US" b="1" dirty="0">
              <a:solidFill>
                <a:srgbClr val="2950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/>
          <p:cNvSpPr/>
          <p:nvPr>
            <p:custDataLst>
              <p:tags r:id="rId6"/>
            </p:custDataLst>
          </p:nvPr>
        </p:nvSpPr>
        <p:spPr>
          <a:xfrm>
            <a:off x="3479577" y="4861698"/>
            <a:ext cx="2640894" cy="8744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2950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编写框架代码</a:t>
            </a:r>
            <a:endParaRPr lang="en-US" altLang="zh-CN" b="1" dirty="0">
              <a:solidFill>
                <a:srgbClr val="2950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2950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形成阶段成果</a:t>
            </a:r>
          </a:p>
        </p:txBody>
      </p:sp>
      <p:sp>
        <p:nvSpPr>
          <p:cNvPr id="120" name="矩形 119"/>
          <p:cNvSpPr/>
          <p:nvPr>
            <p:custDataLst>
              <p:tags r:id="rId7"/>
            </p:custDataLst>
          </p:nvPr>
        </p:nvSpPr>
        <p:spPr>
          <a:xfrm>
            <a:off x="1266983" y="4861698"/>
            <a:ext cx="2454998" cy="9220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2950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明确课题内容</a:t>
            </a:r>
            <a:endParaRPr lang="en-US" altLang="zh-CN" b="1" dirty="0">
              <a:solidFill>
                <a:srgbClr val="2950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2950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构建基本框架</a:t>
            </a:r>
          </a:p>
        </p:txBody>
      </p:sp>
      <p:cxnSp>
        <p:nvCxnSpPr>
          <p:cNvPr id="27" name="Straight Connector 4"/>
          <p:cNvCxnSpPr/>
          <p:nvPr>
            <p:custDataLst>
              <p:tags r:id="rId8"/>
            </p:custDataLst>
          </p:nvPr>
        </p:nvCxnSpPr>
        <p:spPr>
          <a:xfrm>
            <a:off x="6020238" y="4641353"/>
            <a:ext cx="0" cy="1313813"/>
          </a:xfrm>
          <a:prstGeom prst="line">
            <a:avLst/>
          </a:prstGeom>
          <a:ln w="28575">
            <a:solidFill>
              <a:srgbClr val="295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"/>
          <p:cNvCxnSpPr/>
          <p:nvPr>
            <p:custDataLst>
              <p:tags r:id="rId9"/>
            </p:custDataLst>
          </p:nvPr>
        </p:nvCxnSpPr>
        <p:spPr>
          <a:xfrm>
            <a:off x="8645408" y="4641353"/>
            <a:ext cx="0" cy="1313813"/>
          </a:xfrm>
          <a:prstGeom prst="line">
            <a:avLst/>
          </a:prstGeom>
          <a:ln w="28575">
            <a:solidFill>
              <a:srgbClr val="295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Notched Right Arrow 2"/>
          <p:cNvSpPr/>
          <p:nvPr>
            <p:custDataLst>
              <p:tags r:id="rId10"/>
            </p:custDataLst>
          </p:nvPr>
        </p:nvSpPr>
        <p:spPr>
          <a:xfrm>
            <a:off x="3412034" y="3953503"/>
            <a:ext cx="2720842" cy="351076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295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8" name="Notched Right Arrow 6"/>
          <p:cNvSpPr/>
          <p:nvPr>
            <p:custDataLst>
              <p:tags r:id="rId11"/>
            </p:custDataLst>
          </p:nvPr>
        </p:nvSpPr>
        <p:spPr>
          <a:xfrm>
            <a:off x="6020238" y="3953503"/>
            <a:ext cx="2720842" cy="351076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295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0" name="Notched Right Arrow 8"/>
          <p:cNvSpPr/>
          <p:nvPr>
            <p:custDataLst>
              <p:tags r:id="rId12"/>
            </p:custDataLst>
          </p:nvPr>
        </p:nvSpPr>
        <p:spPr>
          <a:xfrm>
            <a:off x="8628443" y="3953503"/>
            <a:ext cx="2720842" cy="351076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295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" name="Inhaltsplatzhalter 4"/>
          <p:cNvSpPr txBox="1"/>
          <p:nvPr>
            <p:custDataLst>
              <p:tags r:id="rId13"/>
            </p:custDataLst>
          </p:nvPr>
        </p:nvSpPr>
        <p:spPr>
          <a:xfrm>
            <a:off x="3956416" y="3997020"/>
            <a:ext cx="1443726" cy="3073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2026.06</a:t>
            </a:r>
            <a:endParaRPr lang="en-US" altLang="zh-CN" sz="1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13" name="Inhaltsplatzhalter 4"/>
          <p:cNvSpPr txBox="1"/>
          <p:nvPr>
            <p:custDataLst>
              <p:tags r:id="rId14"/>
            </p:custDataLst>
          </p:nvPr>
        </p:nvSpPr>
        <p:spPr>
          <a:xfrm>
            <a:off x="6564621" y="3997020"/>
            <a:ext cx="1443726" cy="3073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2026.12</a:t>
            </a:r>
            <a:endParaRPr lang="en-US" altLang="zh-CN" sz="1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14" name="Inhaltsplatzhalter 4"/>
          <p:cNvSpPr txBox="1"/>
          <p:nvPr>
            <p:custDataLst>
              <p:tags r:id="rId15"/>
            </p:custDataLst>
          </p:nvPr>
        </p:nvSpPr>
        <p:spPr>
          <a:xfrm>
            <a:off x="9172825" y="3976402"/>
            <a:ext cx="1443726" cy="3073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2027.05</a:t>
            </a:r>
            <a:endParaRPr lang="en-US" sz="1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10464" y="1931580"/>
            <a:ext cx="8553969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kern="0" spc="300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谢谢聆听</a:t>
            </a:r>
            <a:endParaRPr lang="en-US" altLang="zh-CN" sz="6000" b="1" kern="0" spc="300" dirty="0">
              <a:solidFill>
                <a:srgbClr val="004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000" b="1" kern="0" spc="300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请各位老师批评指正</a:t>
            </a:r>
            <a:endParaRPr lang="en-US" altLang="zh-CN" sz="6000" b="1" kern="0" spc="300" dirty="0">
              <a:solidFill>
                <a:srgbClr val="004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472"/>
          <p:cNvSpPr>
            <a:spLocks noChangeArrowheads="1"/>
          </p:cNvSpPr>
          <p:nvPr/>
        </p:nvSpPr>
        <p:spPr bwMode="auto">
          <a:xfrm>
            <a:off x="3175" y="4991100"/>
            <a:ext cx="12188825" cy="186690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425450" indent="-136525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561975" indent="-136525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700405" indent="-1397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1576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16148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0720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5292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" name="Rectangle 476"/>
          <p:cNvSpPr txBox="1">
            <a:spLocks noChangeArrowheads="1"/>
          </p:cNvSpPr>
          <p:nvPr/>
        </p:nvSpPr>
        <p:spPr bwMode="auto">
          <a:xfrm>
            <a:off x="1066798" y="4881562"/>
            <a:ext cx="10058400" cy="17160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/>
          <a:lstStyle>
            <a:lvl1pPr marL="68580" indent="-68580" algn="l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88925" indent="-139700" algn="l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+mn-lt"/>
                <a:ea typeface="+mn-ea"/>
              </a:defRPr>
            </a:lvl2pPr>
            <a:lvl3pPr marL="424180" indent="-136525" algn="l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+mn-lt"/>
                <a:ea typeface="+mn-ea"/>
              </a:defRPr>
            </a:lvl3pPr>
            <a:lvl4pPr marL="560705" indent="-136525" algn="l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+mn-lt"/>
                <a:ea typeface="+mn-ea"/>
              </a:defRPr>
            </a:lvl4pPr>
            <a:lvl5pPr marL="698500" indent="-139700" algn="l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+mn-lt"/>
                <a:ea typeface="+mn-ea"/>
              </a:defRPr>
            </a:lvl5pPr>
            <a:lvl6pPr marL="1155700" indent="-139700" algn="l" rtl="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+mn-lt"/>
                <a:ea typeface="+mn-ea"/>
              </a:defRPr>
            </a:lvl6pPr>
            <a:lvl7pPr marL="1612900" indent="-139700" algn="l" rtl="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+mn-lt"/>
                <a:ea typeface="+mn-ea"/>
              </a:defRPr>
            </a:lvl7pPr>
            <a:lvl8pPr marL="2070100" indent="-139700" algn="l" rtl="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+mn-lt"/>
                <a:ea typeface="+mn-ea"/>
              </a:defRPr>
            </a:lvl8pPr>
            <a:lvl9pPr marL="2527300" indent="-139700" algn="l" rtl="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200000"/>
              </a:lnSpc>
              <a:buFont typeface="Calibri" panose="020F0502020204030204" pitchFamily="34" charset="0"/>
              <a:buNone/>
            </a:pPr>
            <a:r>
              <a:rPr lang="zh-CN" altLang="en-US" b="1" kern="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答辩人：李建豪    导师：修贤超</a:t>
            </a:r>
            <a:br>
              <a:rPr lang="en-US" altLang="en-US" b="1" kern="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en-US" sz="2400" b="1" kern="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2400" b="1" kern="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en-US" sz="2400" b="1" kern="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年12月30</a:t>
            </a:r>
            <a:r>
              <a:rPr lang="zh-CN" altLang="en-US" sz="2400" b="1" kern="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B9C269-E5D9-425B-CB52-C52AB9E18F6D}"/>
              </a:ext>
            </a:extLst>
          </p:cNvPr>
          <p:cNvSpPr txBox="1"/>
          <p:nvPr/>
        </p:nvSpPr>
        <p:spPr>
          <a:xfrm>
            <a:off x="662895" y="412868"/>
            <a:ext cx="5984793" cy="50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 kern="0" spc="30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kern="12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kumimoji="1" lang="zh-CN" altLang="en-US" sz="3200" kern="12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级硕士研究生开题答辩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7" y="328092"/>
            <a:ext cx="1831947" cy="584775"/>
          </a:xfrm>
        </p:spPr>
        <p:txBody>
          <a:bodyPr/>
          <a:lstStyle/>
          <a:p>
            <a:r>
              <a:rPr lang="zh-CN" altLang="en-US" sz="3200" b="1" spc="6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目录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2</a:t>
            </a:fld>
            <a:endParaRPr lang="zh-CN" altLang="en-US" dirty="0"/>
          </a:p>
        </p:txBody>
      </p:sp>
      <p:grpSp>
        <p:nvGrpSpPr>
          <p:cNvPr id="16" name="Group 544"/>
          <p:cNvGrpSpPr/>
          <p:nvPr>
            <p:custDataLst>
              <p:tags r:id="rId1"/>
            </p:custDataLst>
          </p:nvPr>
        </p:nvGrpSpPr>
        <p:grpSpPr bwMode="auto">
          <a:xfrm>
            <a:off x="2772318" y="1711394"/>
            <a:ext cx="6238338" cy="607756"/>
            <a:chOff x="871438" y="3030034"/>
            <a:chExt cx="9786143" cy="835025"/>
          </a:xfrm>
        </p:grpSpPr>
        <p:sp>
          <p:nvSpPr>
            <p:cNvPr id="17" name="Rectangle 12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71438" y="3030034"/>
              <a:ext cx="1303232" cy="835024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Rectangle 12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63319" y="3030036"/>
              <a:ext cx="8294262" cy="835023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Rectangle 12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59163" y="3173443"/>
              <a:ext cx="930684" cy="523219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一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2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17884" y="3147048"/>
              <a:ext cx="7492957" cy="59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课题背景意义</a:t>
              </a:r>
            </a:p>
          </p:txBody>
        </p:sp>
      </p:grpSp>
      <p:grpSp>
        <p:nvGrpSpPr>
          <p:cNvPr id="32" name="Group 544"/>
          <p:cNvGrpSpPr/>
          <p:nvPr>
            <p:custDataLst>
              <p:tags r:id="rId2"/>
            </p:custDataLst>
          </p:nvPr>
        </p:nvGrpSpPr>
        <p:grpSpPr bwMode="auto">
          <a:xfrm>
            <a:off x="2783840" y="2787204"/>
            <a:ext cx="6238338" cy="607756"/>
            <a:chOff x="871438" y="3030040"/>
            <a:chExt cx="9786143" cy="835026"/>
          </a:xfrm>
        </p:grpSpPr>
        <p:sp>
          <p:nvSpPr>
            <p:cNvPr id="33" name="Rectangle 12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71438" y="3030040"/>
              <a:ext cx="1303232" cy="83502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4" name="Rectangle 12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63319" y="3030041"/>
              <a:ext cx="8294262" cy="835025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Rectangle 12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59163" y="3173446"/>
              <a:ext cx="930684" cy="50638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二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12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17884" y="3159489"/>
              <a:ext cx="7492957" cy="59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0443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主要研究内容</a:t>
              </a:r>
            </a:p>
          </p:txBody>
        </p:sp>
      </p:grpSp>
      <p:grpSp>
        <p:nvGrpSpPr>
          <p:cNvPr id="37" name="Group 544"/>
          <p:cNvGrpSpPr/>
          <p:nvPr>
            <p:custDataLst>
              <p:tags r:id="rId3"/>
            </p:custDataLst>
          </p:nvPr>
        </p:nvGrpSpPr>
        <p:grpSpPr bwMode="auto">
          <a:xfrm>
            <a:off x="2783840" y="3776425"/>
            <a:ext cx="6238338" cy="607756"/>
            <a:chOff x="871438" y="3030039"/>
            <a:chExt cx="9786143" cy="835027"/>
          </a:xfrm>
        </p:grpSpPr>
        <p:sp>
          <p:nvSpPr>
            <p:cNvPr id="38" name="Rectangle 12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71438" y="3030039"/>
              <a:ext cx="1303232" cy="83502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" name="Rectangle 12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63319" y="3030041"/>
              <a:ext cx="8294262" cy="835025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" name="Rectangle 12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59163" y="3173446"/>
              <a:ext cx="930684" cy="50638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三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12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32086" y="3159733"/>
              <a:ext cx="7492957" cy="59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0443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前期准备工作</a:t>
              </a:r>
            </a:p>
          </p:txBody>
        </p:sp>
      </p:grpSp>
      <p:grpSp>
        <p:nvGrpSpPr>
          <p:cNvPr id="48" name="Group 544"/>
          <p:cNvGrpSpPr/>
          <p:nvPr>
            <p:custDataLst>
              <p:tags r:id="rId4"/>
            </p:custDataLst>
          </p:nvPr>
        </p:nvGrpSpPr>
        <p:grpSpPr bwMode="auto">
          <a:xfrm>
            <a:off x="2783840" y="4765645"/>
            <a:ext cx="6238338" cy="607755"/>
            <a:chOff x="871438" y="3030040"/>
            <a:chExt cx="9786143" cy="835026"/>
          </a:xfrm>
        </p:grpSpPr>
        <p:sp>
          <p:nvSpPr>
            <p:cNvPr id="49" name="Rectangle 12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71438" y="3030040"/>
              <a:ext cx="1303232" cy="83502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" name="Rectangle 12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63319" y="3030041"/>
              <a:ext cx="8294262" cy="835025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1" name="Rectangle 12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59162" y="3173446"/>
              <a:ext cx="930684" cy="634305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四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12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32086" y="3171928"/>
              <a:ext cx="7492957" cy="59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0443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未来工作安排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-6191250" y="-47180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5612" y="217590"/>
            <a:ext cx="57940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kumimoj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4437D"/>
                </a:solidFill>
              </a:rPr>
              <a:t>  课题研究背景</a:t>
            </a:r>
            <a:endParaRPr lang="en-US" altLang="zh-CN" sz="3200" b="1" dirty="0">
              <a:solidFill>
                <a:srgbClr val="04437D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7371" y="1144905"/>
            <a:ext cx="10669270" cy="8134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运筹优化</a:t>
            </a:r>
            <a:r>
              <a:rPr lang="zh-CN" altLang="en-US" sz="24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是指通过建立数学模型和应用优化算法，对问题进行分析和求解，以达到最优解的目标，在能源分配和交通物流等众多领域有着广泛应用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745" y="2055710"/>
            <a:ext cx="6971030" cy="37941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7370" y="5947410"/>
            <a:ext cx="10431780" cy="424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B4DA2">
                  <a:lumMod val="75000"/>
                </a:srgbClr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修-</a:t>
            </a:r>
            <a:r>
              <a:rPr lang="zh-CN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李</a:t>
            </a:r>
            <a:r>
              <a:rPr lang="zh-CN" altLang="en-US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-张等, 大语言模型驱动的运筹优化与应用</a:t>
            </a:r>
            <a:r>
              <a:rPr lang="en-US" altLang="zh-CN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zh-CN" altLang="en-US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中国科学数学</a:t>
            </a:r>
            <a:r>
              <a:rPr lang="en-US" altLang="zh-CN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zh-CN" altLang="en-US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已投稿</a:t>
            </a:r>
            <a:endParaRPr lang="en-US" altLang="zh-CN" sz="1200" b="1" dirty="0">
              <a:solidFill>
                <a:srgbClr val="00447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5612" y="217590"/>
            <a:ext cx="57940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kumimoj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4437D"/>
                </a:solidFill>
              </a:rPr>
              <a:t>  课题</a:t>
            </a:r>
            <a:r>
              <a:rPr lang="zh-CN" altLang="en-US" sz="3200" b="1" dirty="0">
                <a:solidFill>
                  <a:srgbClr val="04437D"/>
                </a:solidFill>
                <a:sym typeface="+mn-ea"/>
              </a:rPr>
              <a:t>研究现状</a:t>
            </a:r>
            <a:endParaRPr lang="en-US" altLang="zh-CN" sz="3200" b="1" dirty="0">
              <a:solidFill>
                <a:srgbClr val="04437D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360" y="1740538"/>
            <a:ext cx="7385050" cy="412749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47370" y="1144905"/>
            <a:ext cx="10954385" cy="5162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4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大语言模型驱动的运筹优化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7370" y="5947410"/>
            <a:ext cx="10431780" cy="4165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B4DA2">
                  <a:lumMod val="75000"/>
                </a:srgbClr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修-</a:t>
            </a:r>
            <a:r>
              <a:rPr lang="zh-CN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李</a:t>
            </a:r>
            <a:r>
              <a:rPr lang="zh-CN" altLang="en-US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-张等, 大语言模型驱动的运筹优化与应用</a:t>
            </a:r>
            <a:r>
              <a:rPr lang="en-US" altLang="zh-CN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zh-CN" altLang="en-US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中国科学数学</a:t>
            </a:r>
            <a:r>
              <a:rPr lang="en-US" altLang="zh-CN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zh-CN" altLang="en-US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已投稿</a:t>
            </a:r>
            <a:endParaRPr lang="en-US" altLang="zh-CN" sz="1200" b="1" dirty="0">
              <a:solidFill>
                <a:srgbClr val="00447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634" y="352637"/>
            <a:ext cx="1831947" cy="584775"/>
          </a:xfrm>
        </p:spPr>
        <p:txBody>
          <a:bodyPr/>
          <a:lstStyle/>
          <a:p>
            <a:r>
              <a:rPr lang="zh-CN" altLang="en-US" sz="3200" b="1" spc="6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目录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5</a:t>
            </a:fld>
            <a:endParaRPr lang="zh-CN" altLang="en-US" dirty="0"/>
          </a:p>
        </p:txBody>
      </p:sp>
      <p:grpSp>
        <p:nvGrpSpPr>
          <p:cNvPr id="16" name="Group 544"/>
          <p:cNvGrpSpPr/>
          <p:nvPr>
            <p:custDataLst>
              <p:tags r:id="rId1"/>
            </p:custDataLst>
          </p:nvPr>
        </p:nvGrpSpPr>
        <p:grpSpPr bwMode="auto">
          <a:xfrm>
            <a:off x="2772318" y="1711394"/>
            <a:ext cx="6238338" cy="607756"/>
            <a:chOff x="871438" y="3030034"/>
            <a:chExt cx="9786143" cy="835025"/>
          </a:xfrm>
        </p:grpSpPr>
        <p:sp>
          <p:nvSpPr>
            <p:cNvPr id="17" name="Rectangle 12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71438" y="3030034"/>
              <a:ext cx="1303232" cy="835024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Rectangle 12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63319" y="3030036"/>
              <a:ext cx="8294262" cy="835023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Rectangle 12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59163" y="3173443"/>
              <a:ext cx="930684" cy="523219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一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2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17884" y="3147048"/>
              <a:ext cx="7492957" cy="59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0443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课题背景意义</a:t>
              </a:r>
            </a:p>
          </p:txBody>
        </p:sp>
      </p:grpSp>
      <p:grpSp>
        <p:nvGrpSpPr>
          <p:cNvPr id="32" name="Group 544"/>
          <p:cNvGrpSpPr/>
          <p:nvPr>
            <p:custDataLst>
              <p:tags r:id="rId2"/>
            </p:custDataLst>
          </p:nvPr>
        </p:nvGrpSpPr>
        <p:grpSpPr bwMode="auto">
          <a:xfrm>
            <a:off x="2783840" y="2787204"/>
            <a:ext cx="6238338" cy="607756"/>
            <a:chOff x="871438" y="3030040"/>
            <a:chExt cx="9786143" cy="835026"/>
          </a:xfrm>
        </p:grpSpPr>
        <p:sp>
          <p:nvSpPr>
            <p:cNvPr id="33" name="Rectangle 12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71438" y="3030040"/>
              <a:ext cx="1303232" cy="83502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4" name="Rectangle 12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63319" y="3030041"/>
              <a:ext cx="8294262" cy="835025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Rectangle 12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59163" y="3173446"/>
              <a:ext cx="930684" cy="50638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二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12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17884" y="3159489"/>
              <a:ext cx="7492957" cy="59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主要研究内容</a:t>
              </a:r>
            </a:p>
          </p:txBody>
        </p:sp>
      </p:grpSp>
      <p:grpSp>
        <p:nvGrpSpPr>
          <p:cNvPr id="37" name="Group 544"/>
          <p:cNvGrpSpPr/>
          <p:nvPr>
            <p:custDataLst>
              <p:tags r:id="rId3"/>
            </p:custDataLst>
          </p:nvPr>
        </p:nvGrpSpPr>
        <p:grpSpPr bwMode="auto">
          <a:xfrm>
            <a:off x="2783840" y="3776425"/>
            <a:ext cx="6238338" cy="607755"/>
            <a:chOff x="871438" y="3030040"/>
            <a:chExt cx="9786143" cy="835026"/>
          </a:xfrm>
        </p:grpSpPr>
        <p:sp>
          <p:nvSpPr>
            <p:cNvPr id="38" name="Rectangle 12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71438" y="3030040"/>
              <a:ext cx="1303232" cy="83502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" name="Rectangle 12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63319" y="3030041"/>
              <a:ext cx="8294262" cy="835025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" name="Rectangle 12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59163" y="3173446"/>
              <a:ext cx="930684" cy="50638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三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12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32086" y="3159733"/>
              <a:ext cx="7492957" cy="59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0443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前期准备工作</a:t>
              </a:r>
            </a:p>
          </p:txBody>
        </p:sp>
      </p:grpSp>
      <p:grpSp>
        <p:nvGrpSpPr>
          <p:cNvPr id="48" name="Group 544"/>
          <p:cNvGrpSpPr/>
          <p:nvPr>
            <p:custDataLst>
              <p:tags r:id="rId4"/>
            </p:custDataLst>
          </p:nvPr>
        </p:nvGrpSpPr>
        <p:grpSpPr bwMode="auto">
          <a:xfrm>
            <a:off x="2783840" y="4765645"/>
            <a:ext cx="6238338" cy="607755"/>
            <a:chOff x="871438" y="3030040"/>
            <a:chExt cx="9786143" cy="835026"/>
          </a:xfrm>
        </p:grpSpPr>
        <p:sp>
          <p:nvSpPr>
            <p:cNvPr id="49" name="Rectangle 12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71438" y="3030040"/>
              <a:ext cx="1303232" cy="83502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424180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560705" indent="-136525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698500" indent="-1397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1557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6129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0701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527300" indent="-1397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" name="Rectangle 12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63319" y="3030041"/>
              <a:ext cx="8294262" cy="835025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1" name="Rectangle 12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59162" y="3173446"/>
              <a:ext cx="930684" cy="634305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四</a:t>
              </a:r>
              <a:endParaRPr lang="zh-CN" altLang="zh-CN" sz="16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12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32086" y="3171928"/>
              <a:ext cx="7492957" cy="59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None/>
              </a:pPr>
              <a:r>
                <a:rPr lang="zh-CN" altLang="en-US" sz="2800" b="1" dirty="0">
                  <a:solidFill>
                    <a:srgbClr val="0443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未来工作安排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-6191250" y="-47180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5765" y="217805"/>
            <a:ext cx="655447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kumimoj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4437D"/>
                </a:solidFill>
                <a:sym typeface="+mn-ea"/>
              </a:rPr>
              <a:t>  典型框架</a:t>
            </a:r>
            <a:endParaRPr lang="en-US" altLang="zh-CN" sz="3200" b="1" dirty="0">
              <a:solidFill>
                <a:srgbClr val="04437D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7370" y="1144905"/>
            <a:ext cx="10954385" cy="5162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400" b="1" kern="100" dirty="0" err="1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OptiMUS</a:t>
            </a:r>
            <a:endParaRPr lang="zh-CN" altLang="en-US" sz="2400" b="1" kern="100" dirty="0">
              <a:solidFill>
                <a:srgbClr val="044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43" y="1779331"/>
            <a:ext cx="5449699" cy="17671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05" y="3546475"/>
            <a:ext cx="5126355" cy="22334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915" y="1917065"/>
            <a:ext cx="4439285" cy="363203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47370" y="5947410"/>
            <a:ext cx="10431780" cy="424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B4DA2">
                  <a:lumMod val="75000"/>
                </a:srgbClr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AhmadiTeshnizi-Gao-Udell, OptiMUS: Scalable Optimization Modeling with (MI)LP Solvers and Large Language Models, ICML,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5765" y="217805"/>
            <a:ext cx="674941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kumimoj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4437D"/>
                </a:solidFill>
              </a:rPr>
              <a:t>  </a:t>
            </a:r>
            <a:r>
              <a:rPr lang="zh-CN" altLang="en-US" sz="3200" b="1" dirty="0">
                <a:solidFill>
                  <a:srgbClr val="04437D"/>
                </a:solidFill>
                <a:sym typeface="+mn-ea"/>
              </a:rPr>
              <a:t>典型框架</a:t>
            </a:r>
            <a:endParaRPr lang="en-US" altLang="zh-CN" sz="3200" b="1" dirty="0">
              <a:solidFill>
                <a:srgbClr val="04437D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7370" y="1144905"/>
            <a:ext cx="10954385" cy="5162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4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ORLM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30" y="1735889"/>
            <a:ext cx="4771630" cy="20682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05" y="3912519"/>
            <a:ext cx="5440680" cy="16649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520" y="2030779"/>
            <a:ext cx="4771630" cy="354670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47370" y="5947410"/>
            <a:ext cx="10431780" cy="424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B4DA2">
                  <a:lumMod val="75000"/>
                </a:srgbClr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Huang-Tang-Hu et al, ORLM: A Customizable Framework in Training Large Models for Automated Optimization Modeling, OR, 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5765" y="217805"/>
            <a:ext cx="674941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kumimoj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4437D"/>
                </a:solidFill>
              </a:rPr>
              <a:t>  </a:t>
            </a:r>
            <a:r>
              <a:rPr lang="zh-CN" altLang="en-US" sz="3200" b="1" dirty="0">
                <a:solidFill>
                  <a:srgbClr val="04437D"/>
                </a:solidFill>
                <a:sym typeface="+mn-ea"/>
              </a:rPr>
              <a:t>研究现状</a:t>
            </a:r>
            <a:endParaRPr lang="en-US" altLang="zh-CN" sz="3200" b="1" dirty="0">
              <a:solidFill>
                <a:srgbClr val="04437D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7370" y="1144905"/>
            <a:ext cx="10954385" cy="5162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4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现存问题与研究计划</a:t>
            </a:r>
            <a:endParaRPr lang="en-US" altLang="zh-CN" sz="2400" b="1" kern="100" dirty="0">
              <a:solidFill>
                <a:srgbClr val="044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802192" y="1879522"/>
            <a:ext cx="833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2828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7400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1972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6544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/>
            <a:r>
              <a:rPr lang="zh-CN" altLang="en-US" b="1" dirty="0">
                <a:solidFill>
                  <a:srgbClr val="163FDA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现存问题</a:t>
            </a:r>
            <a:endParaRPr lang="en-US" altLang="zh-CN" b="1" dirty="0">
              <a:solidFill>
                <a:srgbClr val="163FDA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42127" y="4741924"/>
            <a:ext cx="646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2828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7400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1972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6544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/>
            <a:r>
              <a:rPr lang="zh-CN" altLang="en-US" b="1" dirty="0">
                <a:solidFill>
                  <a:srgbClr val="163FDA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研究计划 </a:t>
            </a:r>
            <a:endParaRPr lang="en-US" altLang="zh-CN" b="1" dirty="0">
              <a:solidFill>
                <a:srgbClr val="163FDA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1218911" y="2665095"/>
            <a:ext cx="12524" cy="1955071"/>
          </a:xfrm>
          <a:prstGeom prst="straightConnector1">
            <a:avLst/>
          </a:prstGeom>
          <a:ln w="28575">
            <a:solidFill>
              <a:srgbClr val="D828A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 bwMode="auto">
          <a:xfrm>
            <a:off x="1694399" y="1939181"/>
            <a:ext cx="2699232" cy="646331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zh-CN" altLang="en-US" b="1" kern="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完整综述</a:t>
            </a:r>
            <a:endParaRPr lang="en-US" altLang="zh-CN" b="1" kern="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b="1" kern="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不够</a:t>
            </a:r>
            <a:endParaRPr lang="en-US" altLang="zh-CN" b="1" kern="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64096" y="4634325"/>
            <a:ext cx="2629535" cy="75322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内容一</a:t>
            </a:r>
            <a:endParaRPr lang="en-US" altLang="zh-CN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大模型运筹优化综述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5090872" y="1939181"/>
            <a:ext cx="2499971" cy="629749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zh-CN" altLang="en-US" b="1" kern="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综合框架</a:t>
            </a:r>
            <a:endParaRPr lang="en-US" altLang="zh-CN" b="1" kern="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b="1" kern="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不强</a:t>
            </a:r>
            <a:endParaRPr lang="en-US" altLang="zh-CN" sz="1600" b="1" kern="100" dirty="0">
              <a:solidFill>
                <a:srgbClr val="04437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defRPr/>
            </a:pPr>
            <a:endParaRPr lang="zh-CN" altLang="en-US" sz="1600" dirty="0">
              <a:solidFill>
                <a:srgbClr val="00447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22" name="矩形 23"/>
          <p:cNvSpPr>
            <a:spLocks noChangeArrowheads="1"/>
          </p:cNvSpPr>
          <p:nvPr/>
        </p:nvSpPr>
        <p:spPr bwMode="auto">
          <a:xfrm>
            <a:off x="4547782" y="1969580"/>
            <a:ext cx="388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2828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7400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1972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6544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r>
              <a:rPr lang="en-US" altLang="zh-CN" sz="3200" dirty="0">
                <a:solidFill>
                  <a:srgbClr val="16518C"/>
                </a:solidFill>
              </a:rPr>
              <a:t>+</a:t>
            </a:r>
            <a:endParaRPr lang="zh-CN" altLang="en-US" sz="3200" dirty="0"/>
          </a:p>
        </p:txBody>
      </p:sp>
      <p:sp>
        <p:nvSpPr>
          <p:cNvPr id="35" name="矩形 23"/>
          <p:cNvSpPr>
            <a:spLocks noChangeArrowheads="1"/>
          </p:cNvSpPr>
          <p:nvPr/>
        </p:nvSpPr>
        <p:spPr bwMode="auto">
          <a:xfrm>
            <a:off x="4547782" y="4656126"/>
            <a:ext cx="3380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2828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7400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1972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6544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r>
              <a:rPr lang="en-US" altLang="zh-CN" sz="3200" dirty="0">
                <a:solidFill>
                  <a:schemeClr val="accent2"/>
                </a:solidFill>
              </a:rPr>
              <a:t>+</a:t>
            </a:r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7732579" y="1960627"/>
            <a:ext cx="388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2828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7400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1972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6544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r>
              <a:rPr lang="en-US" altLang="zh-CN" sz="3200" dirty="0">
                <a:solidFill>
                  <a:srgbClr val="16518C"/>
                </a:solidFill>
              </a:rPr>
              <a:t>+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 bwMode="auto">
          <a:xfrm>
            <a:off x="8288083" y="1948507"/>
            <a:ext cx="2608921" cy="616186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zh-CN" altLang="en-US" b="1" kern="10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应用落地</a:t>
            </a:r>
            <a:endParaRPr lang="en-US" altLang="zh-CN" b="1" kern="100" dirty="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b="1" kern="10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不足</a:t>
            </a:r>
            <a:endParaRPr lang="en-US" altLang="zh-CN" b="1" kern="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defRPr/>
            </a:pPr>
            <a:endParaRPr lang="zh-CN" altLang="en-US" sz="1600" dirty="0">
              <a:solidFill>
                <a:srgbClr val="00447C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90873" y="4626053"/>
            <a:ext cx="2499972" cy="75322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内容二</a:t>
            </a:r>
            <a:endParaRPr lang="en-US" altLang="zh-CN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代理和知识结合</a:t>
            </a:r>
          </a:p>
        </p:txBody>
      </p:sp>
      <p:sp>
        <p:nvSpPr>
          <p:cNvPr id="17" name="矩形 16"/>
          <p:cNvSpPr/>
          <p:nvPr/>
        </p:nvSpPr>
        <p:spPr>
          <a:xfrm>
            <a:off x="8397033" y="4623052"/>
            <a:ext cx="2499972" cy="75322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内容三</a:t>
            </a:r>
            <a:endParaRPr lang="en-US" altLang="zh-CN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机器人路径规划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783459" y="4641345"/>
            <a:ext cx="3380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2828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7400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1972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6544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r>
              <a:rPr lang="en-US" altLang="zh-CN" sz="3200" dirty="0">
                <a:solidFill>
                  <a:schemeClr val="accent2"/>
                </a:solidFill>
              </a:rPr>
              <a:t>+</a:t>
            </a:r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373" y="2790190"/>
            <a:ext cx="2300605" cy="15671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83" y="2590670"/>
            <a:ext cx="1674495" cy="19424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083" y="2827872"/>
            <a:ext cx="2527935" cy="1495425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5B9DCA0-7F28-69D3-2504-36B855FE402E}"/>
              </a:ext>
            </a:extLst>
          </p:cNvPr>
          <p:cNvCxnSpPr/>
          <p:nvPr/>
        </p:nvCxnSpPr>
        <p:spPr>
          <a:xfrm>
            <a:off x="883705" y="2590670"/>
            <a:ext cx="722313" cy="0"/>
          </a:xfrm>
          <a:prstGeom prst="line">
            <a:avLst/>
          </a:prstGeom>
          <a:ln w="38100">
            <a:solidFill>
              <a:srgbClr val="D82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7A06FFE-4FDE-B7B2-6A21-3047DD7B8D9C}"/>
              </a:ext>
            </a:extLst>
          </p:cNvPr>
          <p:cNvCxnSpPr/>
          <p:nvPr/>
        </p:nvCxnSpPr>
        <p:spPr>
          <a:xfrm>
            <a:off x="868423" y="4655312"/>
            <a:ext cx="722313" cy="0"/>
          </a:xfrm>
          <a:prstGeom prst="line">
            <a:avLst/>
          </a:prstGeom>
          <a:ln w="38100">
            <a:solidFill>
              <a:srgbClr val="D82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5765" y="217805"/>
            <a:ext cx="674941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kumimoj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4437D"/>
                </a:solidFill>
              </a:rPr>
              <a:t>  </a:t>
            </a:r>
            <a:r>
              <a:rPr lang="zh-CN" altLang="en-US" sz="3200" b="1" dirty="0">
                <a:solidFill>
                  <a:srgbClr val="04437D"/>
                </a:solidFill>
                <a:sym typeface="+mn-ea"/>
              </a:rPr>
              <a:t>内容一</a:t>
            </a:r>
            <a:endParaRPr lang="en-US" altLang="zh-CN" sz="3200" b="1" dirty="0">
              <a:solidFill>
                <a:srgbClr val="04437D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7370" y="5952490"/>
            <a:ext cx="10431780" cy="3898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B4DA2">
                  <a:lumMod val="75000"/>
                </a:srgbClr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修-</a:t>
            </a:r>
            <a:r>
              <a:rPr lang="zh-CN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李</a:t>
            </a:r>
            <a:r>
              <a:rPr lang="zh-CN" altLang="en-US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-张等, 大语言模型驱动的运筹优化与应用</a:t>
            </a:r>
            <a:r>
              <a:rPr lang="en-US" altLang="zh-CN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zh-CN" altLang="en-US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中国科学数学</a:t>
            </a:r>
            <a:r>
              <a:rPr lang="en-US" altLang="zh-CN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zh-CN" altLang="en-US" sz="1200" b="1" dirty="0">
                <a:solidFill>
                  <a:srgbClr val="00447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已投稿</a:t>
            </a:r>
            <a:endParaRPr lang="en-US" altLang="zh-CN" sz="1200" b="1" dirty="0">
              <a:solidFill>
                <a:srgbClr val="00447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7370" y="1144905"/>
            <a:ext cx="10954385" cy="5162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大语言模型的运筹优化与应用</a:t>
            </a:r>
            <a:r>
              <a:rPr lang="zh-CN" altLang="en-US" sz="2400" b="1" kern="100" dirty="0">
                <a:solidFill>
                  <a:srgbClr val="044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详细综述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zh-CN" sz="2400" b="1" kern="100" dirty="0">
              <a:solidFill>
                <a:srgbClr val="044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40" y="3092565"/>
            <a:ext cx="4909820" cy="134671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39" y="4555662"/>
            <a:ext cx="4910087" cy="1361738"/>
          </a:xfrm>
          <a:prstGeom prst="rect">
            <a:avLst/>
          </a:prstGeom>
        </p:spPr>
      </p:pic>
      <p:cxnSp>
        <p:nvCxnSpPr>
          <p:cNvPr id="28" name="肘形连接符 27"/>
          <p:cNvCxnSpPr>
            <a:stCxn id="26" idx="3"/>
            <a:endCxn id="29" idx="1"/>
          </p:cNvCxnSpPr>
          <p:nvPr/>
        </p:nvCxnSpPr>
        <p:spPr>
          <a:xfrm>
            <a:off x="6220460" y="3765925"/>
            <a:ext cx="581660" cy="7376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120" y="3830109"/>
            <a:ext cx="4079240" cy="1346940"/>
          </a:xfrm>
          <a:prstGeom prst="rect">
            <a:avLst/>
          </a:prstGeom>
        </p:spPr>
      </p:pic>
      <p:cxnSp>
        <p:nvCxnSpPr>
          <p:cNvPr id="30" name="肘形连接符 29"/>
          <p:cNvCxnSpPr>
            <a:stCxn id="27" idx="3"/>
            <a:endCxn id="29" idx="1"/>
          </p:cNvCxnSpPr>
          <p:nvPr/>
        </p:nvCxnSpPr>
        <p:spPr>
          <a:xfrm flipV="1">
            <a:off x="6220726" y="4503579"/>
            <a:ext cx="581394" cy="7329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910" y="1692852"/>
            <a:ext cx="6730365" cy="12833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UyNTk4MzRiYzJlOTg3N2U3YWI3ODYwZjJhNTRkY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61125984251962,&quot;left&quot;:63.29362204724409,&quot;top&quot;:303.29944881889764,&quot;width&quot;:830.3508661417324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61125984251962,&quot;left&quot;:63.29362204724409,&quot;top&quot;:303.29944881889764,&quot;width&quot;:830.3508661417324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61125984251962,&quot;left&quot;:63.29362204724409,&quot;top&quot;:303.29944881889764,&quot;width&quot;:830.3508661417324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61125984251962,&quot;left&quot;:63.29362204724409,&quot;top&quot;:303.29944881889764,&quot;width&quot;:830.3508661417324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61125984251962,&quot;left&quot;:63.29362204724409,&quot;top&quot;:303.29944881889764,&quot;width&quot;:830.3508661417324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61125984251962,&quot;left&quot;:63.29362204724409,&quot;top&quot;:303.29944881889764,&quot;width&quot;:830.3508661417324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61125984251962,&quot;left&quot;:63.29362204724409,&quot;top&quot;:303.29944881889764,&quot;width&quot;:830.350866141732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8.3469291338582,&quot;left&quot;:218.2927559055118,&quot;top&quot;:134.75543307086613,&quot;width&quot;:492.11496062992126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61125984251962,&quot;left&quot;:63.29362204724409,&quot;top&quot;:303.29944881889764,&quot;width&quot;:830.3508661417324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61125984251962,&quot;left&quot;:63.29362204724409,&quot;top&quot;:303.29944881889764,&quot;width&quot;:830.3508661417324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61125984251962,&quot;left&quot;:63.29362204724409,&quot;top&quot;:303.29944881889764,&quot;width&quot;:830.3508661417324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61125984251962,&quot;left&quot;:63.29362204724409,&quot;top&quot;:303.29944881889764,&quot;width&quot;:830.3508661417324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61125984251962,&quot;left&quot;:63.29362204724409,&quot;top&quot;:303.29944881889764,&quot;width&quot;:830.3508661417324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61125984251962,&quot;left&quot;:63.29362204724409,&quot;top&quot;:303.29944881889764,&quot;width&quot;:830.3508661417324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61125984251962,&quot;left&quot;:63.29362204724409,&quot;top&quot;:303.29944881889764,&quot;width&quot;:830.3508661417324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61125984251962,&quot;left&quot;:63.29362204724409,&quot;top&quot;:303.29944881889764,&quot;width&quot;:830.350866141732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B4DA2"/>
      </a:dk2>
      <a:lt2>
        <a:srgbClr val="EEECE1"/>
      </a:lt2>
      <a:accent1>
        <a:srgbClr val="0B4DA2"/>
      </a:accent1>
      <a:accent2>
        <a:srgbClr val="AE1831"/>
      </a:accent2>
      <a:accent3>
        <a:srgbClr val="FFFFFF"/>
      </a:accent3>
      <a:accent4>
        <a:srgbClr val="000000"/>
      </a:accent4>
      <a:accent5>
        <a:srgbClr val="AAB2CE"/>
      </a:accent5>
      <a:accent6>
        <a:srgbClr val="9D152B"/>
      </a:accent6>
      <a:hlink>
        <a:srgbClr val="0000FF"/>
      </a:hlink>
      <a:folHlink>
        <a:srgbClr val="80008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宋体" panose="02010600030101010101" pitchFamily="2" charset="-122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宋体" panose="02010600030101010101" pitchFamily="2" charset="-122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B4DA2"/>
        </a:dk2>
        <a:lt2>
          <a:srgbClr val="EEECE1"/>
        </a:lt2>
        <a:accent1>
          <a:srgbClr val="0B4DA2"/>
        </a:accent1>
        <a:accent2>
          <a:srgbClr val="AE1831"/>
        </a:accent2>
        <a:accent3>
          <a:srgbClr val="FFFFFF"/>
        </a:accent3>
        <a:accent4>
          <a:srgbClr val="000000"/>
        </a:accent4>
        <a:accent5>
          <a:srgbClr val="AAB2CE"/>
        </a:accent5>
        <a:accent6>
          <a:srgbClr val="9D152B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647</Words>
  <Application>Microsoft Office PowerPoint</Application>
  <PresentationFormat>宽屏</PresentationFormat>
  <Paragraphs>152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DengXian</vt:lpstr>
      <vt:lpstr>DengXian</vt:lpstr>
      <vt:lpstr>DengXian Light</vt:lpstr>
      <vt:lpstr>华文仿宋</vt:lpstr>
      <vt:lpstr>华文中宋</vt:lpstr>
      <vt:lpstr>微软雅黑</vt:lpstr>
      <vt:lpstr>Agency FB</vt:lpstr>
      <vt:lpstr>Arial</vt:lpstr>
      <vt:lpstr>Calibri</vt:lpstr>
      <vt:lpstr>Calibri Light</vt:lpstr>
      <vt:lpstr>Times New Roman</vt:lpstr>
      <vt:lpstr>Wingdings</vt:lpstr>
      <vt:lpstr>Office 主题</vt:lpstr>
      <vt:lpstr>默认设计模板</vt:lpstr>
      <vt:lpstr>PowerPoint 演示文稿</vt:lpstr>
      <vt:lpstr>目录</vt:lpstr>
      <vt:lpstr>PowerPoint 演示文稿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目录</vt:lpstr>
      <vt:lpstr>PowerPoint 演示文稿</vt:lpstr>
      <vt:lpstr>PowerPoint 演示文稿</vt:lpstr>
      <vt:lpstr>目录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贤超 修</cp:lastModifiedBy>
  <cp:revision>2240</cp:revision>
  <dcterms:created xsi:type="dcterms:W3CDTF">2020-03-19T11:03:00Z</dcterms:created>
  <dcterms:modified xsi:type="dcterms:W3CDTF">2026-01-06T03:13:27Z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B906D15319404F7B9B7A26073D39A042_13</vt:lpwstr>
  </property>
  <property fmtid="{D5CDD505-2E9C-101B-9397-08002B2CF9AE}" pid="3" name="KSOProductBuildVer">
    <vt:lpwstr>2052-12.1.0.24657</vt:lpwstr>
  </property>
</Properties>
</file>