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3.xml" ContentType="application/vnd.openxmlformats-officedocument.presentationml.notesSlide+xml"/>
  <Override PartName="/ppt/ink/ink4.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5.xml" ContentType="application/inkml+xml"/>
  <Override PartName="/ppt/ink/ink6.xml" ContentType="application/inkml+xml"/>
  <Override PartName="/ppt/notesSlides/notesSlide19.xml" ContentType="application/vnd.openxmlformats-officedocument.presentationml.notesSlide+xml"/>
  <Override PartName="/ppt/ink/ink7.xml" ContentType="application/inkml+xml"/>
  <Override PartName="/ppt/ink/ink8.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4"/>
  </p:notesMasterIdLst>
  <p:sldIdLst>
    <p:sldId id="261" r:id="rId3"/>
    <p:sldId id="403" r:id="rId4"/>
    <p:sldId id="442" r:id="rId5"/>
    <p:sldId id="407" r:id="rId6"/>
    <p:sldId id="419" r:id="rId7"/>
    <p:sldId id="408" r:id="rId8"/>
    <p:sldId id="443" r:id="rId9"/>
    <p:sldId id="257" r:id="rId10"/>
    <p:sldId id="410" r:id="rId11"/>
    <p:sldId id="438" r:id="rId12"/>
    <p:sldId id="387" r:id="rId13"/>
    <p:sldId id="440" r:id="rId14"/>
    <p:sldId id="433" r:id="rId15"/>
    <p:sldId id="449" r:id="rId16"/>
    <p:sldId id="414" r:id="rId17"/>
    <p:sldId id="415" r:id="rId18"/>
    <p:sldId id="436" r:id="rId19"/>
    <p:sldId id="369" r:id="rId20"/>
    <p:sldId id="441" r:id="rId21"/>
    <p:sldId id="435" r:id="rId22"/>
    <p:sldId id="439" r:id="rId23"/>
    <p:sldId id="423" r:id="rId24"/>
    <p:sldId id="425" r:id="rId25"/>
    <p:sldId id="426" r:id="rId26"/>
    <p:sldId id="437" r:id="rId27"/>
    <p:sldId id="446" r:id="rId28"/>
    <p:sldId id="428" r:id="rId29"/>
    <p:sldId id="448" r:id="rId30"/>
    <p:sldId id="447" r:id="rId31"/>
    <p:sldId id="431" r:id="rId32"/>
    <p:sldId id="349"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4C49E539-092A-4AC2-A39B-F9E2ED105D89}">
          <p14:sldIdLst>
            <p14:sldId id="261"/>
            <p14:sldId id="403"/>
            <p14:sldId id="442"/>
            <p14:sldId id="407"/>
            <p14:sldId id="419"/>
            <p14:sldId id="408"/>
            <p14:sldId id="443"/>
            <p14:sldId id="257"/>
            <p14:sldId id="410"/>
            <p14:sldId id="438"/>
            <p14:sldId id="387"/>
            <p14:sldId id="440"/>
            <p14:sldId id="433"/>
            <p14:sldId id="449"/>
            <p14:sldId id="414"/>
            <p14:sldId id="415"/>
            <p14:sldId id="436"/>
            <p14:sldId id="369"/>
            <p14:sldId id="441"/>
            <p14:sldId id="435"/>
            <p14:sldId id="439"/>
            <p14:sldId id="423"/>
            <p14:sldId id="425"/>
            <p14:sldId id="426"/>
            <p14:sldId id="437"/>
            <p14:sldId id="446"/>
            <p14:sldId id="428"/>
            <p14:sldId id="448"/>
            <p14:sldId id="447"/>
            <p14:sldId id="431"/>
            <p14:sldId id="34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4437D"/>
    <a:srgbClr val="FF0000"/>
    <a:srgbClr val="06A04C"/>
    <a:srgbClr val="00447C"/>
    <a:srgbClr val="4DE184"/>
    <a:srgbClr val="3C5B78"/>
    <a:srgbClr val="35009B"/>
    <a:srgbClr val="FBFFD8"/>
    <a:srgbClr val="FFEE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19" autoAdjust="0"/>
    <p:restoredTop sz="93939" autoAdjust="0"/>
  </p:normalViewPr>
  <p:slideViewPr>
    <p:cSldViewPr snapToGrid="0" snapToObjects="1">
      <p:cViewPr varScale="1">
        <p:scale>
          <a:sx n="92" d="100"/>
          <a:sy n="92" d="100"/>
        </p:scale>
        <p:origin x="25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8T07:14:47.348"/>
    </inkml:context>
    <inkml:brush xml:id="br0">
      <inkml:brushProperty name="width" value="0.35" units="cm"/>
      <inkml:brushProperty name="height" value="0.35" units="cm"/>
      <inkml:brushProperty name="color" value="#FFFFFF"/>
    </inkml:brush>
  </inkml:definitions>
  <inkml:trace contextRef="#ctx0" brushRef="#br0">48 0 24575,'0'65'0,"0"-64"0,0-1 0,0 0 0,0 0 0,0 0 0,0 0 0,1 1 0,-1-1 0,0 0 0,0 0 0,0 0 0,0 0 0,0 1 0,0-1 0,0 0 0,0 0 0,0 0 0,0 0 0,0 0 0,1 1 0,-1-1 0,0 0 0,0 0 0,0 0 0,0 0 0,0 0 0,0 0 0,1 0 0,-1 0 0,0 0 0,0 1 0,0-1 0,0 0 0,1 0 0,-1 0 0,0 0 0,0 0 0,0 0 0,0 0 0,1 0 0,-1 0 0,0 0 0,0 0 0,0 0 0,0 0 0,1 0 0,-1-1 0,0 1 0,0 0 0,0 0 0,0 0 0,0 0 0,1 0 0,-1 0 0,0 0 0,0 0 0,0-1 0,9-10 0,-8 11 0,-1-1 0,0 1 0,1-1 0,-1 1 0,0-1 0,0 1 0,0-1 0,0 1 0,1-1 0,-1 1 0,0-1 0,0 1 0,0-1 0,0 1 0,0-1 0,0 1 0,0-1 0,0 1 0,-1-1 0,1 0 0,-1 0 0,1 1 0,-1 0 0,1-1 0,-1 1 0,1 0 0,-1 0 0,0 0 0,1 0 0,-1 0 0,1-1 0,-1 1 0,0 0 0,1 0 0,-1 0 0,1 1 0,-1-1 0,0 0 0,1 0 0,-1 0 0,1 0 0,-1 0 0,1 1 0,-1-1 0,0 0 0,1 1 0,-1-1 0,-5 3 8,1 1 1,-1-1-1,1 1 0,0 0 0,-5 4 0,-2 3-1422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8T07:14:52.088"/>
    </inkml:context>
    <inkml:brush xml:id="br0">
      <inkml:brushProperty name="width" value="0.35" units="cm"/>
      <inkml:brushProperty name="height" value="0.35" units="cm"/>
      <inkml:brushProperty name="color" value="#FFFFFF"/>
    </inkml:brush>
  </inkml:definitions>
  <inkml:trace contextRef="#ctx0" brushRef="#br0">1 460 24575,'1'-20'0,"1"0"0,4-20 0,-2 19 0,2-37 0,-7-243-1365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8T07:15:07.861"/>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8T06:02:22.788"/>
    </inkml:context>
    <inkml:brush xml:id="br0">
      <inkml:brushProperty name="width" value="0.35" units="cm"/>
      <inkml:brushProperty name="height" value="0.35" units="cm"/>
      <inkml:brushProperty name="color" value="#FFFFFF"/>
    </inkml:brush>
  </inkml:definitions>
  <inkml:trace contextRef="#ctx0" brushRef="#br0">1 57 24575,'0'-3'0,"0"-5"0,0-4 0,0-4 0,0-2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8T07:15:31.198"/>
    </inkml:context>
    <inkml:brush xml:id="br0">
      <inkml:brushProperty name="width" value="0.35" units="cm"/>
      <inkml:brushProperty name="height" value="0.35" units="cm"/>
      <inkml:brushProperty name="color" value="#FFFFFF"/>
    </inkml:brush>
  </inkml:definitions>
  <inkml:trace contextRef="#ctx0" brushRef="#br0">1 1 24575,'0'3'0,"0"4"0,0 4 0,0 3 0,0 2 0,0 1 0,3-2 0,1 0 0,-1-1 0,0 1 0,-1 1 0,0 1 0,-2 0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8T07:15:34.404"/>
    </inkml:context>
    <inkml:brush xml:id="br0">
      <inkml:brushProperty name="width" value="0.35" units="cm"/>
      <inkml:brushProperty name="height" value="0.35" units="cm"/>
      <inkml:brushProperty name="color" value="#FFFFFF"/>
    </inkml:brush>
  </inkml:definitions>
  <inkml:trace contextRef="#ctx0" brushRef="#br0">1 86 24575,'3'0'0,"1"-3"0,-1-4 0,3-1 0,1-2 0,1 1 0,0-1 0,-2-2 0,-1-2 0,0 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8T07:15:41.363"/>
    </inkml:context>
    <inkml:brush xml:id="br0">
      <inkml:brushProperty name="width" value="0.35" units="cm"/>
      <inkml:brushProperty name="height" value="0.35" units="cm"/>
      <inkml:brushProperty name="color" value="#FFFFFF"/>
    </inkml:brush>
  </inkml:definitions>
  <inkml:trace contextRef="#ctx0" brushRef="#br0">20 1 24575,'-3'0'0,"-1"3"0,0 4 0,1 4 0,0 3 0,2 2 0,0 1 0,1 1 0,0 1 0,0-1 0,0 0 0,0 0 0,1 0 0,-1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8T07:15:43.038"/>
    </inkml:context>
    <inkml:brush xml:id="br0">
      <inkml:brushProperty name="width" value="0.35" units="cm"/>
      <inkml:brushProperty name="height" value="0.35" units="cm"/>
      <inkml:brushProperty name="color" value="#FFFFFF"/>
    </inkml:brush>
  </inkml:definitions>
  <inkml:trace contextRef="#ctx0" brushRef="#br0">357 106 24575,'0'-7'0,"0"0"0,0 1 0,-1-1 0,0 0 0,0 1 0,-3-12 0,3 16 0,0 0 0,0 0 0,0 0 0,-1 0 0,1 1 0,0-1 0,-1 0 0,1 1 0,-1-1 0,0 1 0,1-1 0,-1 1 0,0 0 0,0 0 0,0 0 0,0 0 0,0 0 0,0 0 0,0 0 0,0 1 0,0-1 0,-1 1 0,-3-1 0,-28-2 0,0 2 0,-38 4 0,-1-1 0,54-2 0,-34 0 0,36 0 0,15 0 0,4 0 0,13-1 111,1-1-1,21-4 1,20-3-1808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0AC9D-8152-9C40-87F9-D04C1C913212}" type="datetimeFigureOut">
              <a:rPr kumimoji="1" lang="zh-CN" altLang="en-US" smtClean="0"/>
              <a:t>2026/1/6</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9EA361-4C3E-7547-AEB9-B5939FE99AF5}" type="slidenum">
              <a:rPr kumimoji="1" lang="zh-CN" altLang="en-US" smtClean="0"/>
              <a:t>‹#›</a:t>
            </a:fld>
            <a:endParaRPr kumimoji="1" lang="zh-CN" altLang="en-US"/>
          </a:p>
        </p:txBody>
      </p:sp>
    </p:spTree>
    <p:extLst>
      <p:ext uri="{BB962C8B-B14F-4D97-AF65-F5344CB8AC3E}">
        <p14:creationId xmlns:p14="http://schemas.microsoft.com/office/powerpoint/2010/main" val="53112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日期占位符 3"/>
          <p:cNvSpPr>
            <a:spLocks noGrp="1"/>
          </p:cNvSpPr>
          <p:nvPr>
            <p:ph type="dt" idx="10"/>
          </p:nvPr>
        </p:nvSpPr>
        <p:spPr/>
        <p:txBody>
          <a:bodyPr/>
          <a:lstStyle/>
          <a:p>
            <a:fld id="{50BA63EA-8E11-4C23-8D5F-06993B91AB1A}" type="datetime1">
              <a:rPr lang="zh-CN" altLang="en-US" smtClean="0"/>
              <a:t>2026/1/6</a:t>
            </a:fld>
            <a:endParaRPr lang="zh-CN" altLang="en-US"/>
          </a:p>
        </p:txBody>
      </p:sp>
      <p:sp>
        <p:nvSpPr>
          <p:cNvPr id="5" name="灯片编号占位符 4"/>
          <p:cNvSpPr>
            <a:spLocks noGrp="1"/>
          </p:cNvSpPr>
          <p:nvPr>
            <p:ph type="sldNum" sz="quarter" idx="11"/>
          </p:nvPr>
        </p:nvSpPr>
        <p:spPr/>
        <p:txBody>
          <a:bodyPr/>
          <a:lstStyle/>
          <a:p>
            <a:fld id="{4F76F37F-AC5B-4388-B82E-0D05141DD76C}" type="slidenum">
              <a:rPr lang="zh-CN" altLang="en-US"/>
              <a:t>1</a:t>
            </a:fld>
            <a:endParaRPr lang="zh-CN" altLang="en-US"/>
          </a:p>
        </p:txBody>
      </p:sp>
    </p:spTree>
    <p:extLst>
      <p:ext uri="{BB962C8B-B14F-4D97-AF65-F5344CB8AC3E}">
        <p14:creationId xmlns:p14="http://schemas.microsoft.com/office/powerpoint/2010/main" val="182544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暹罗网络用于处理目标域没有标签的无监督迁移学习，与实际应用场景相契合。</a:t>
            </a: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819EA361-4C3E-7547-AEB9-B5939FE99AF5}" type="slidenum">
              <a:rPr kumimoji="1" lang="zh-CN" altLang="en-US" smtClean="0"/>
              <a:t>10</a:t>
            </a:fld>
            <a:endParaRPr kumimoji="1" lang="zh-CN" altLang="en-US"/>
          </a:p>
        </p:txBody>
      </p:sp>
    </p:spTree>
    <p:extLst>
      <p:ext uri="{BB962C8B-B14F-4D97-AF65-F5344CB8AC3E}">
        <p14:creationId xmlns:p14="http://schemas.microsoft.com/office/powerpoint/2010/main" val="949101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19EA361-4C3E-7547-AEB9-B5939FE99AF5}" type="slidenum">
              <a:rPr kumimoji="1" lang="zh-CN" altLang="en-US" smtClean="0"/>
              <a:t>11</a:t>
            </a:fld>
            <a:endParaRPr kumimoji="1" lang="zh-CN" altLang="en-US"/>
          </a:p>
        </p:txBody>
      </p:sp>
    </p:spTree>
    <p:extLst>
      <p:ext uri="{BB962C8B-B14F-4D97-AF65-F5344CB8AC3E}">
        <p14:creationId xmlns:p14="http://schemas.microsoft.com/office/powerpoint/2010/main" val="378986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我们改进的基础算法如下</a:t>
            </a:r>
          </a:p>
        </p:txBody>
      </p:sp>
      <p:sp>
        <p:nvSpPr>
          <p:cNvPr id="4" name="灯片编号占位符 3"/>
          <p:cNvSpPr>
            <a:spLocks noGrp="1"/>
          </p:cNvSpPr>
          <p:nvPr>
            <p:ph type="sldNum" sz="quarter" idx="5"/>
          </p:nvPr>
        </p:nvSpPr>
        <p:spPr/>
        <p:txBody>
          <a:bodyPr/>
          <a:lstStyle/>
          <a:p>
            <a:fld id="{819EA361-4C3E-7547-AEB9-B5939FE99AF5}" type="slidenum">
              <a:rPr kumimoji="1" lang="zh-CN" altLang="en-US" smtClean="0"/>
              <a:t>12</a:t>
            </a:fld>
            <a:endParaRPr kumimoji="1" lang="zh-CN" altLang="en-US"/>
          </a:p>
        </p:txBody>
      </p:sp>
    </p:spTree>
    <p:extLst>
      <p:ext uri="{BB962C8B-B14F-4D97-AF65-F5344CB8AC3E}">
        <p14:creationId xmlns:p14="http://schemas.microsoft.com/office/powerpoint/2010/main" val="1208459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i="0" dirty="0">
                <a:solidFill>
                  <a:srgbClr val="00447C"/>
                </a:solidFill>
                <a:effectLst/>
                <a:latin typeface="微软雅黑" panose="020B0503020204020204" pitchFamily="34" charset="-122"/>
                <a:ea typeface="微软雅黑" panose="020B0503020204020204" pitchFamily="34" charset="-122"/>
              </a:rPr>
              <a:t>嵌入矩阵 𝑁 并对其进行 </a:t>
            </a:r>
            <a:r>
              <a:rPr lang="en-US" altLang="zh-CN" b="1" i="0" dirty="0">
                <a:solidFill>
                  <a:srgbClr val="00447C"/>
                </a:solidFill>
                <a:effectLst/>
                <a:latin typeface="微软雅黑" panose="020B0503020204020204" pitchFamily="34" charset="-122"/>
                <a:ea typeface="微软雅黑" panose="020B0503020204020204" pitchFamily="34" charset="-122"/>
              </a:rPr>
              <a:t>F-</a:t>
            </a:r>
            <a:r>
              <a:rPr lang="zh-CN" altLang="en-US" b="1" i="0" dirty="0">
                <a:solidFill>
                  <a:srgbClr val="00447C"/>
                </a:solidFill>
                <a:effectLst/>
                <a:latin typeface="微软雅黑" panose="020B0503020204020204" pitchFamily="34" charset="-122"/>
                <a:ea typeface="微软雅黑" panose="020B0503020204020204" pitchFamily="34" charset="-122"/>
              </a:rPr>
              <a:t>范数正则化；引入松弛回归矩阵</a:t>
            </a:r>
            <a:r>
              <a:rPr lang="en-US" altLang="zh-CN" b="1" i="0" dirty="0">
                <a:solidFill>
                  <a:srgbClr val="00447C"/>
                </a:solidFill>
                <a:effectLst/>
                <a:latin typeface="微软雅黑" panose="020B0503020204020204" pitchFamily="34" charset="-122"/>
                <a:ea typeface="微软雅黑" panose="020B0503020204020204" pitchFamily="34" charset="-122"/>
              </a:rPr>
              <a:t>R</a:t>
            </a:r>
            <a:endParaRPr lang="zh-CN" altLang="en-US" b="1" dirty="0">
              <a:solidFill>
                <a:srgbClr val="00447C"/>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b="1" dirty="0">
              <a:solidFill>
                <a:srgbClr val="00447C"/>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fld id="{819EA361-4C3E-7547-AEB9-B5939FE99AF5}" type="slidenum">
              <a:rPr kumimoji="1" lang="zh-CN" altLang="en-US" smtClean="0"/>
              <a:t>13</a:t>
            </a:fld>
            <a:endParaRPr kumimoji="1" lang="zh-CN" altLang="en-US"/>
          </a:p>
        </p:txBody>
      </p:sp>
    </p:spTree>
    <p:extLst>
      <p:ext uri="{BB962C8B-B14F-4D97-AF65-F5344CB8AC3E}">
        <p14:creationId xmlns:p14="http://schemas.microsoft.com/office/powerpoint/2010/main" val="3667136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i="0" dirty="0">
                <a:solidFill>
                  <a:srgbClr val="00447C"/>
                </a:solidFill>
                <a:effectLst/>
                <a:latin typeface="微软雅黑" panose="020B0503020204020204" pitchFamily="34" charset="-122"/>
                <a:ea typeface="微软雅黑" panose="020B0503020204020204" pitchFamily="34" charset="-122"/>
              </a:rPr>
              <a:t>嵌入矩阵 𝑁 并对其进行 </a:t>
            </a:r>
            <a:r>
              <a:rPr lang="en-US" altLang="zh-CN" b="1" i="0" dirty="0">
                <a:solidFill>
                  <a:srgbClr val="00447C"/>
                </a:solidFill>
                <a:effectLst/>
                <a:latin typeface="微软雅黑" panose="020B0503020204020204" pitchFamily="34" charset="-122"/>
                <a:ea typeface="微软雅黑" panose="020B0503020204020204" pitchFamily="34" charset="-122"/>
              </a:rPr>
              <a:t>F-</a:t>
            </a:r>
            <a:r>
              <a:rPr lang="zh-CN" altLang="en-US" b="1" i="0" dirty="0">
                <a:solidFill>
                  <a:srgbClr val="00447C"/>
                </a:solidFill>
                <a:effectLst/>
                <a:latin typeface="微软雅黑" panose="020B0503020204020204" pitchFamily="34" charset="-122"/>
                <a:ea typeface="微软雅黑" panose="020B0503020204020204" pitchFamily="34" charset="-122"/>
              </a:rPr>
              <a:t>范数正则化；引入松弛回归矩阵</a:t>
            </a:r>
            <a:r>
              <a:rPr lang="en-US" altLang="zh-CN" b="1" i="0" dirty="0">
                <a:solidFill>
                  <a:srgbClr val="00447C"/>
                </a:solidFill>
                <a:effectLst/>
                <a:latin typeface="微软雅黑" panose="020B0503020204020204" pitchFamily="34" charset="-122"/>
                <a:ea typeface="微软雅黑" panose="020B0503020204020204" pitchFamily="34" charset="-122"/>
              </a:rPr>
              <a:t>R</a:t>
            </a:r>
            <a:endParaRPr lang="zh-CN" altLang="en-US" b="1" dirty="0">
              <a:solidFill>
                <a:srgbClr val="00447C"/>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b="1" dirty="0">
              <a:solidFill>
                <a:srgbClr val="00447C"/>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fld id="{819EA361-4C3E-7547-AEB9-B5939FE99AF5}" type="slidenum">
              <a:rPr kumimoji="1" lang="zh-CN" altLang="en-US" smtClean="0"/>
              <a:t>14</a:t>
            </a:fld>
            <a:endParaRPr kumimoji="1" lang="zh-CN" altLang="en-US"/>
          </a:p>
        </p:txBody>
      </p:sp>
    </p:spTree>
    <p:extLst>
      <p:ext uri="{BB962C8B-B14F-4D97-AF65-F5344CB8AC3E}">
        <p14:creationId xmlns:p14="http://schemas.microsoft.com/office/powerpoint/2010/main" val="3504068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19EA361-4C3E-7547-AEB9-B5939FE99AF5}" type="slidenum">
              <a:rPr kumimoji="1" lang="zh-CN" altLang="en-US" smtClean="0"/>
              <a:t>15</a:t>
            </a:fld>
            <a:endParaRPr kumimoji="1" lang="zh-CN" altLang="en-US"/>
          </a:p>
        </p:txBody>
      </p:sp>
    </p:spTree>
    <p:extLst>
      <p:ext uri="{BB962C8B-B14F-4D97-AF65-F5344CB8AC3E}">
        <p14:creationId xmlns:p14="http://schemas.microsoft.com/office/powerpoint/2010/main" val="1556915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19EA361-4C3E-7547-AEB9-B5939FE99AF5}" type="slidenum">
              <a:rPr kumimoji="1" lang="zh-CN" altLang="en-US" smtClean="0"/>
              <a:t>16</a:t>
            </a:fld>
            <a:endParaRPr kumimoji="1" lang="zh-CN" altLang="en-US"/>
          </a:p>
        </p:txBody>
      </p:sp>
    </p:spTree>
    <p:extLst>
      <p:ext uri="{BB962C8B-B14F-4D97-AF65-F5344CB8AC3E}">
        <p14:creationId xmlns:p14="http://schemas.microsoft.com/office/powerpoint/2010/main" val="454824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加标题</a:t>
            </a:r>
          </a:p>
        </p:txBody>
      </p:sp>
      <p:sp>
        <p:nvSpPr>
          <p:cNvPr id="4" name="灯片编号占位符 3"/>
          <p:cNvSpPr>
            <a:spLocks noGrp="1"/>
          </p:cNvSpPr>
          <p:nvPr>
            <p:ph type="sldNum" sz="quarter" idx="5"/>
          </p:nvPr>
        </p:nvSpPr>
        <p:spPr/>
        <p:txBody>
          <a:bodyPr/>
          <a:lstStyle/>
          <a:p>
            <a:fld id="{819EA361-4C3E-7547-AEB9-B5939FE99AF5}" type="slidenum">
              <a:rPr kumimoji="1" lang="zh-CN" altLang="en-US" smtClean="0"/>
              <a:t>17</a:t>
            </a:fld>
            <a:endParaRPr kumimoji="1" lang="zh-CN" altLang="en-US"/>
          </a:p>
        </p:txBody>
      </p:sp>
    </p:spTree>
    <p:extLst>
      <p:ext uri="{BB962C8B-B14F-4D97-AF65-F5344CB8AC3E}">
        <p14:creationId xmlns:p14="http://schemas.microsoft.com/office/powerpoint/2010/main" val="2445029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采用暹罗网络架构，在全连接</a:t>
            </a:r>
            <a:r>
              <a:rPr lang="zh-CN" altLang="en-US" sz="1800" b="0" kern="100" dirty="0">
                <a:effectLst/>
                <a:latin typeface="等线" panose="02010600030101010101" pitchFamily="2" charset="-122"/>
                <a:ea typeface="等线" panose="02010600030101010101" pitchFamily="2" charset="-122"/>
                <a:cs typeface="Times New Roman" panose="02020603050405020304" pitchFamily="18" charset="0"/>
              </a:rPr>
              <a:t>层嵌入自适应层，通过联合概率最大均值差异度量源域和目标域的特征，与分类损失整体优化损失函数。</a:t>
            </a:r>
            <a:endParaRPr lang="en-US" altLang="zh-CN" sz="1800" b="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0" kern="100" dirty="0">
                <a:effectLst/>
                <a:latin typeface="等线" panose="02010600030101010101" pitchFamily="2" charset="-122"/>
                <a:ea typeface="等线" panose="02010600030101010101" pitchFamily="2" charset="-122"/>
                <a:cs typeface="Times New Roman" panose="02020603050405020304" pitchFamily="18" charset="0"/>
              </a:rPr>
              <a:t>这种联合概率最大均值不仅可以</a:t>
            </a:r>
            <a:r>
              <a:rPr kumimoji="1" lang="zh-CN" altLang="en-US" sz="1800" b="0" dirty="0">
                <a:solidFill>
                  <a:srgbClr val="04437D"/>
                </a:solidFill>
                <a:latin typeface="Microsoft YaHei" panose="020B0503020204020204" pitchFamily="34" charset="-122"/>
                <a:ea typeface="Microsoft YaHei" panose="020B0503020204020204" pitchFamily="34" charset="-122"/>
              </a:rPr>
              <a:t>减少类内距，而且增加类间距。</a:t>
            </a:r>
            <a:endParaRPr kumimoji="1" lang="zh-CN" altLang="en-US" sz="1800" b="0" dirty="0">
              <a:solidFill>
                <a:srgbClr val="FF0000"/>
              </a:solidFill>
              <a:latin typeface="Microsoft YaHei" panose="020B0503020204020204" pitchFamily="34" charset="-122"/>
              <a:ea typeface="Microsoft YaHei"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819EA361-4C3E-7547-AEB9-B5939FE99AF5}" type="slidenum">
              <a:rPr kumimoji="1" lang="zh-CN" altLang="en-US" smtClean="0"/>
              <a:t>18</a:t>
            </a:fld>
            <a:endParaRPr kumimoji="1" lang="zh-CN" altLang="en-US"/>
          </a:p>
        </p:txBody>
      </p:sp>
    </p:spTree>
    <p:extLst>
      <p:ext uri="{BB962C8B-B14F-4D97-AF65-F5344CB8AC3E}">
        <p14:creationId xmlns:p14="http://schemas.microsoft.com/office/powerpoint/2010/main" val="4108154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下面简单介绍一下最大均值差异，</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。用数学语言概括如下，其中</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Φ</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为原始数据在高维空间中的映射，在求解两个高维空间内积时采用核技巧。</a:t>
            </a: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819EA361-4C3E-7547-AEB9-B5939FE99AF5}" type="slidenum">
              <a:rPr kumimoji="1" lang="zh-CN" altLang="en-US" smtClean="0"/>
              <a:t>19</a:t>
            </a:fld>
            <a:endParaRPr kumimoji="1" lang="zh-CN" altLang="en-US"/>
          </a:p>
        </p:txBody>
      </p:sp>
    </p:spTree>
    <p:extLst>
      <p:ext uri="{BB962C8B-B14F-4D97-AF65-F5344CB8AC3E}">
        <p14:creationId xmlns:p14="http://schemas.microsoft.com/office/powerpoint/2010/main" val="4252894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19EA361-4C3E-7547-AEB9-B5939FE99AF5}" type="slidenum">
              <a:rPr kumimoji="1" lang="zh-CN" altLang="en-US" smtClean="0"/>
              <a:t>2</a:t>
            </a:fld>
            <a:endParaRPr kumimoji="1" lang="zh-CN" altLang="en-US"/>
          </a:p>
        </p:txBody>
      </p:sp>
    </p:spTree>
    <p:extLst>
      <p:ext uri="{BB962C8B-B14F-4D97-AF65-F5344CB8AC3E}">
        <p14:creationId xmlns:p14="http://schemas.microsoft.com/office/powerpoint/2010/main" val="3995637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在计算过程中，确定了一个核函数就确定了一个希尔伯特空间，常见的核函数有高斯核和线性核，但是不同数据最优的核函数无法确定。域适应损失可以写为如下的形式。</a:t>
            </a: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819EA361-4C3E-7547-AEB9-B5939FE99AF5}" type="slidenum">
              <a:rPr kumimoji="1" lang="zh-CN" altLang="en-US" smtClean="0"/>
              <a:t>20</a:t>
            </a:fld>
            <a:endParaRPr kumimoji="1" lang="zh-CN" altLang="en-US"/>
          </a:p>
        </p:txBody>
      </p:sp>
    </p:spTree>
    <p:extLst>
      <p:ext uri="{BB962C8B-B14F-4D97-AF65-F5344CB8AC3E}">
        <p14:creationId xmlns:p14="http://schemas.microsoft.com/office/powerpoint/2010/main" val="253179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基于此，设计了两种深度联合概率适应网络。将全连接层的输出进行度量，作为域适应损失。</a:t>
            </a: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819EA361-4C3E-7547-AEB9-B5939FE99AF5}" type="slidenum">
              <a:rPr kumimoji="1" lang="zh-CN" altLang="en-US" smtClean="0"/>
              <a:t>21</a:t>
            </a:fld>
            <a:endParaRPr kumimoji="1" lang="zh-CN" altLang="en-US"/>
          </a:p>
        </p:txBody>
      </p:sp>
    </p:spTree>
    <p:extLst>
      <p:ext uri="{BB962C8B-B14F-4D97-AF65-F5344CB8AC3E}">
        <p14:creationId xmlns:p14="http://schemas.microsoft.com/office/powerpoint/2010/main" val="3206573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19EA361-4C3E-7547-AEB9-B5939FE99AF5}" type="slidenum">
              <a:rPr kumimoji="1" lang="zh-CN" altLang="en-US" smtClean="0"/>
              <a:t>26</a:t>
            </a:fld>
            <a:endParaRPr kumimoji="1" lang="zh-CN" altLang="en-US"/>
          </a:p>
        </p:txBody>
      </p:sp>
    </p:spTree>
    <p:extLst>
      <p:ext uri="{BB962C8B-B14F-4D97-AF65-F5344CB8AC3E}">
        <p14:creationId xmlns:p14="http://schemas.microsoft.com/office/powerpoint/2010/main" val="1023934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19EA361-4C3E-7547-AEB9-B5939FE99AF5}" type="slidenum">
              <a:rPr kumimoji="1" lang="zh-CN" altLang="en-US" smtClean="0"/>
              <a:t>29</a:t>
            </a:fld>
            <a:endParaRPr kumimoji="1" lang="zh-CN" altLang="en-US"/>
          </a:p>
        </p:txBody>
      </p:sp>
    </p:spTree>
    <p:extLst>
      <p:ext uri="{BB962C8B-B14F-4D97-AF65-F5344CB8AC3E}">
        <p14:creationId xmlns:p14="http://schemas.microsoft.com/office/powerpoint/2010/main" val="4218870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819EA361-4C3E-7547-AEB9-B5939FE99AF5}" type="slidenum">
              <a:rPr kumimoji="1" lang="zh-CN" altLang="en-US" smtClean="0"/>
              <a:t>31</a:t>
            </a:fld>
            <a:endParaRPr kumimoji="1" lang="zh-CN" altLang="en-US"/>
          </a:p>
        </p:txBody>
      </p:sp>
    </p:spTree>
    <p:extLst>
      <p:ext uri="{BB962C8B-B14F-4D97-AF65-F5344CB8AC3E}">
        <p14:creationId xmlns:p14="http://schemas.microsoft.com/office/powerpoint/2010/main" val="3071935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800" dirty="0">
                <a:solidFill>
                  <a:srgbClr val="000000"/>
                </a:solidFill>
                <a:effectLst/>
                <a:latin typeface="FandolSong-Regular-Identity-H"/>
              </a:rPr>
              <a:t>故障诊断技术作为预测和健康管理系统中的重要一环，不仅对社会工业发展有着重要的经济意义，而且与我国的战略需求深度绑定。旋转机械的轴承部件是各个领域中高端机械运转的核心部件，也是故障频发部件。该部件发生故障会引起重大安全事故。</a:t>
            </a:r>
            <a:endParaRPr lang="en-US" altLang="zh-CN" sz="1800" dirty="0">
              <a:solidFill>
                <a:srgbClr val="000000"/>
              </a:solidFill>
              <a:effectLst/>
              <a:latin typeface="FandolSong-Regular-Identity-H"/>
            </a:endParaRPr>
          </a:p>
          <a:p>
            <a:r>
              <a:rPr lang="zh-CN" altLang="en-US" sz="1800" dirty="0">
                <a:solidFill>
                  <a:srgbClr val="000000"/>
                </a:solidFill>
                <a:effectLst/>
                <a:latin typeface="FandolSong-Regular-Identity-H"/>
              </a:rPr>
              <a:t>本文聚焦基于迁移学习的轴承故障诊断技术，力求开发实现一种对跨工况问题具有良好鲁棒性的故障检测方法，应对工况改变且新工况缺少标签的场景，能够及时发掘轴承的故障类型，减少经济损失和安全事故，提高旋转机械运行的可靠性。 </a:t>
            </a:r>
            <a:endParaRPr lang="zh-CN" altLang="en-US" dirty="0"/>
          </a:p>
        </p:txBody>
      </p:sp>
      <p:sp>
        <p:nvSpPr>
          <p:cNvPr id="4" name="灯片编号占位符 3"/>
          <p:cNvSpPr>
            <a:spLocks noGrp="1"/>
          </p:cNvSpPr>
          <p:nvPr>
            <p:ph type="sldNum" sz="quarter" idx="5"/>
          </p:nvPr>
        </p:nvSpPr>
        <p:spPr/>
        <p:txBody>
          <a:bodyPr/>
          <a:lstStyle/>
          <a:p>
            <a:fld id="{819EA361-4C3E-7547-AEB9-B5939FE99AF5}" type="slidenum">
              <a:rPr kumimoji="1" lang="zh-CN" altLang="en-US" smtClean="0"/>
              <a:t>3</a:t>
            </a:fld>
            <a:endParaRPr kumimoji="1" lang="zh-CN" altLang="en-US"/>
          </a:p>
        </p:txBody>
      </p:sp>
    </p:spTree>
    <p:extLst>
      <p:ext uri="{BB962C8B-B14F-4D97-AF65-F5344CB8AC3E}">
        <p14:creationId xmlns:p14="http://schemas.microsoft.com/office/powerpoint/2010/main" val="1696650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kern="100" dirty="0">
                <a:solidFill>
                  <a:srgbClr val="000000"/>
                </a:solidFill>
                <a:latin typeface="Microsoft YaHei" panose="020B0503020204020204" pitchFamily="34" charset="-122"/>
                <a:ea typeface="Microsoft YaHei" panose="020B0503020204020204" pitchFamily="34" charset="-122"/>
                <a:cs typeface="Times New Roman" panose="02020603050405020304" pitchFamily="18" charset="0"/>
              </a:rPr>
              <a:t>实际工业应用中，处理的工况未知、故障未知。传统机器学习方法和深度学习方法基于已知工况的数据进行训练，在实际应用中效果较差，而迁移学习能，，，，</a:t>
            </a:r>
            <a:r>
              <a:rPr lang="zh-CN" altLang="en-US" b="1" dirty="0">
                <a:solidFill>
                  <a:srgbClr val="00447C"/>
                </a:solidFill>
                <a:latin typeface="微软雅黑" charset="-122"/>
                <a:ea typeface="微软雅黑" charset="-122"/>
                <a:cs typeface="+mj-cs"/>
              </a:rPr>
              <a:t>不同于传统机器学习方法针对不同的域进行独立建模与决策，这种方法能够在训练过程中</a:t>
            </a:r>
            <a:r>
              <a:rPr lang="zh-CN" altLang="en-US" b="1" dirty="0">
                <a:solidFill>
                  <a:srgbClr val="C00000"/>
                </a:solidFill>
                <a:latin typeface="微软雅黑" charset="-122"/>
                <a:ea typeface="微软雅黑" charset="-122"/>
                <a:cs typeface="+mj-cs"/>
              </a:rPr>
              <a:t>减少训练数据和目标数据之间的差异</a:t>
            </a:r>
            <a:r>
              <a:rPr lang="zh-CN" altLang="en-US" b="1" dirty="0">
                <a:solidFill>
                  <a:srgbClr val="00447C"/>
                </a:solidFill>
                <a:latin typeface="微软雅黑" charset="-122"/>
                <a:ea typeface="微软雅黑" charset="-122"/>
                <a:cs typeface="+mj-cs"/>
              </a:rPr>
              <a:t>，将模型或参数复用减少重新训练的成本。</a:t>
            </a:r>
          </a:p>
        </p:txBody>
      </p:sp>
      <p:sp>
        <p:nvSpPr>
          <p:cNvPr id="4" name="灯片编号占位符 3"/>
          <p:cNvSpPr>
            <a:spLocks noGrp="1"/>
          </p:cNvSpPr>
          <p:nvPr>
            <p:ph type="sldNum" sz="quarter" idx="5"/>
          </p:nvPr>
        </p:nvSpPr>
        <p:spPr/>
        <p:txBody>
          <a:bodyPr/>
          <a:lstStyle/>
          <a:p>
            <a:fld id="{819EA361-4C3E-7547-AEB9-B5939FE99AF5}" type="slidenum">
              <a:rPr kumimoji="1" lang="zh-CN" altLang="en-US" smtClean="0"/>
              <a:t>4</a:t>
            </a:fld>
            <a:endParaRPr kumimoji="1" lang="zh-CN" altLang="en-US"/>
          </a:p>
        </p:txBody>
      </p:sp>
    </p:spTree>
    <p:extLst>
      <p:ext uri="{BB962C8B-B14F-4D97-AF65-F5344CB8AC3E}">
        <p14:creationId xmlns:p14="http://schemas.microsoft.com/office/powerpoint/2010/main" val="2396781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kern="100" dirty="0">
                <a:solidFill>
                  <a:srgbClr val="000000"/>
                </a:solidFill>
                <a:latin typeface="Microsoft YaHei" panose="020B0503020204020204" pitchFamily="34" charset="-122"/>
                <a:ea typeface="Microsoft YaHei" panose="020B0503020204020204" pitchFamily="34" charset="-122"/>
                <a:cs typeface="Times New Roman" panose="02020603050405020304" pitchFamily="18" charset="0"/>
              </a:rPr>
              <a:t>在线性模型中，</a:t>
            </a:r>
            <a:endParaRPr lang="en-US" altLang="zh-CN" sz="1200" b="1" kern="100" dirty="0">
              <a:solidFill>
                <a:srgbClr val="000000"/>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9EA361-4C3E-7547-AEB9-B5939FE99AF5}" type="slidenum">
              <a:rPr kumimoji="1"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51459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1" kern="100" dirty="0">
              <a:solidFill>
                <a:srgbClr val="000000"/>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819EA361-4C3E-7547-AEB9-B5939FE99AF5}" type="slidenum">
              <a:rPr kumimoji="1" lang="zh-CN" altLang="en-US" smtClean="0"/>
              <a:t>6</a:t>
            </a:fld>
            <a:endParaRPr kumimoji="1" lang="zh-CN" altLang="en-US"/>
          </a:p>
        </p:txBody>
      </p:sp>
    </p:spTree>
    <p:extLst>
      <p:ext uri="{BB962C8B-B14F-4D97-AF65-F5344CB8AC3E}">
        <p14:creationId xmlns:p14="http://schemas.microsoft.com/office/powerpoint/2010/main" val="1032012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19EA361-4C3E-7547-AEB9-B5939FE99AF5}" type="slidenum">
              <a:rPr kumimoji="1" lang="zh-CN" altLang="en-US" smtClean="0"/>
              <a:t>7</a:t>
            </a:fld>
            <a:endParaRPr kumimoji="1" lang="zh-CN" altLang="en-US"/>
          </a:p>
        </p:txBody>
      </p:sp>
    </p:spTree>
    <p:extLst>
      <p:ext uri="{BB962C8B-B14F-4D97-AF65-F5344CB8AC3E}">
        <p14:creationId xmlns:p14="http://schemas.microsoft.com/office/powerpoint/2010/main" val="1668200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819EA361-4C3E-7547-AEB9-B5939FE99AF5}" type="slidenum">
              <a:rPr kumimoji="1" lang="zh-CN" altLang="en-US" smtClean="0"/>
              <a:t>9</a:t>
            </a:fld>
            <a:endParaRPr kumimoji="1" lang="zh-CN" altLang="en-US"/>
          </a:p>
        </p:txBody>
      </p:sp>
    </p:spTree>
    <p:extLst>
      <p:ext uri="{BB962C8B-B14F-4D97-AF65-F5344CB8AC3E}">
        <p14:creationId xmlns:p14="http://schemas.microsoft.com/office/powerpoint/2010/main" val="3785068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59BB3671-A619-0949-8F39-9639FB0CB112}" type="datetimeFigureOut">
              <a:rPr kumimoji="1" lang="zh-CN" altLang="en-US" smtClean="0"/>
              <a:t>2026/1/6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DF17790-B1B9-E54B-8F47-F04EEDFBBC34}" type="slidenum">
              <a:rPr kumimoji="1" lang="zh-CN" altLang="en-US" smtClean="0"/>
              <a:t>‹#›</a:t>
            </a:fld>
            <a:endParaRPr kumimoji="1" lang="zh-CN" altLang="en-US"/>
          </a:p>
        </p:txBody>
      </p:sp>
    </p:spTree>
    <p:extLst>
      <p:ext uri="{BB962C8B-B14F-4D97-AF65-F5344CB8AC3E}">
        <p14:creationId xmlns:p14="http://schemas.microsoft.com/office/powerpoint/2010/main" val="558830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59BB3671-A619-0949-8F39-9639FB0CB112}" type="datetimeFigureOut">
              <a:rPr kumimoji="1" lang="zh-CN" altLang="en-US" smtClean="0"/>
              <a:t>2026/1/6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DF17790-B1B9-E54B-8F47-F04EEDFBBC34}" type="slidenum">
              <a:rPr kumimoji="1" lang="zh-CN" altLang="en-US" smtClean="0"/>
              <a:t>‹#›</a:t>
            </a:fld>
            <a:endParaRPr kumimoji="1" lang="zh-CN" altLang="en-US"/>
          </a:p>
        </p:txBody>
      </p:sp>
    </p:spTree>
    <p:extLst>
      <p:ext uri="{BB962C8B-B14F-4D97-AF65-F5344CB8AC3E}">
        <p14:creationId xmlns:p14="http://schemas.microsoft.com/office/powerpoint/2010/main" val="246942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59BB3671-A619-0949-8F39-9639FB0CB112}" type="datetimeFigureOut">
              <a:rPr kumimoji="1" lang="zh-CN" altLang="en-US" smtClean="0"/>
              <a:t>2026/1/6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DF17790-B1B9-E54B-8F47-F04EEDFBBC34}" type="slidenum">
              <a:rPr kumimoji="1" lang="zh-CN" altLang="en-US" smtClean="0"/>
              <a:t>‹#›</a:t>
            </a:fld>
            <a:endParaRPr kumimoji="1" lang="zh-CN" altLang="en-US"/>
          </a:p>
        </p:txBody>
      </p:sp>
    </p:spTree>
    <p:extLst>
      <p:ext uri="{BB962C8B-B14F-4D97-AF65-F5344CB8AC3E}">
        <p14:creationId xmlns:p14="http://schemas.microsoft.com/office/powerpoint/2010/main" val="1428779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9769"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1049770" name="副标题 2"/>
          <p:cNvSpPr>
            <a:spLocks noGrp="1"/>
          </p:cNvSpPr>
          <p:nvPr>
            <p:ph type="subTitle" idx="1"/>
          </p:nvPr>
        </p:nvSpPr>
        <p:spPr>
          <a:xfrm>
            <a:off x="1828800" y="3886200"/>
            <a:ext cx="8534400" cy="1752600"/>
          </a:xfrm>
        </p:spPr>
        <p:txBody>
          <a:bodyPr/>
          <a:lstStyle>
            <a:lvl1pPr marL="0" indent="0" algn="ctr">
              <a:buNone/>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单击此处编辑母版副标题样式</a:t>
            </a:r>
          </a:p>
        </p:txBody>
      </p:sp>
      <p:sp>
        <p:nvSpPr>
          <p:cNvPr id="1049771" name="Rectangle 1096"/>
          <p:cNvSpPr>
            <a:spLocks noGrp="1" noChangeArrowheads="1"/>
          </p:cNvSpPr>
          <p:nvPr>
            <p:ph type="dt" sz="half" idx="10"/>
          </p:nvPr>
        </p:nvSpPr>
        <p:spPr/>
        <p:txBody>
          <a:bodyPr/>
          <a:lstStyle/>
          <a:p>
            <a:fld id="{43ADC22A-E89E-4CA4-A9DA-F00837335342}" type="datetime1">
              <a:rPr lang="zh-CN" altLang="en-US" smtClean="0"/>
              <a:pPr/>
              <a:t>2026/1/6</a:t>
            </a:fld>
            <a:endParaRPr lang="zh-CN" altLang="en-US" b="1" i="1"/>
          </a:p>
        </p:txBody>
      </p:sp>
      <p:sp>
        <p:nvSpPr>
          <p:cNvPr id="1049772" name="Rectangle 1097"/>
          <p:cNvSpPr>
            <a:spLocks noGrp="1" noChangeArrowheads="1"/>
          </p:cNvSpPr>
          <p:nvPr>
            <p:ph type="ftr" sz="quarter" idx="11"/>
          </p:nvPr>
        </p:nvSpPr>
        <p:spPr/>
        <p:txBody>
          <a:bodyPr/>
          <a:lstStyle/>
          <a:p>
            <a:endParaRPr lang="zh-CN" altLang="en-US"/>
          </a:p>
        </p:txBody>
      </p:sp>
      <p:sp>
        <p:nvSpPr>
          <p:cNvPr id="1049773" name="Rectangle 1098"/>
          <p:cNvSpPr>
            <a:spLocks noGrp="1" noChangeArrowheads="1"/>
          </p:cNvSpPr>
          <p:nvPr>
            <p:ph type="sldNum" sz="quarter" idx="12"/>
          </p:nvPr>
        </p:nvSpPr>
        <p:spPr/>
        <p:txBody>
          <a:bodyPr/>
          <a:lstStyle/>
          <a:p>
            <a:fld id="{30055C4C-D7A3-431C-BDD5-E6EB3A7AC7E0}" type="slidenum">
              <a:rPr lang="zh-CN" altLang="en-US"/>
              <a:pPr/>
              <a:t>‹#›</a:t>
            </a:fld>
            <a:endParaRPr lang="zh-CN" altLang="en-US"/>
          </a:p>
        </p:txBody>
      </p:sp>
    </p:spTree>
    <p:extLst>
      <p:ext uri="{BB962C8B-B14F-4D97-AF65-F5344CB8AC3E}">
        <p14:creationId xmlns:p14="http://schemas.microsoft.com/office/powerpoint/2010/main" val="1277261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595" name="标题 1"/>
          <p:cNvSpPr>
            <a:spLocks noGrp="1"/>
          </p:cNvSpPr>
          <p:nvPr>
            <p:ph type="title"/>
          </p:nvPr>
        </p:nvSpPr>
        <p:spPr/>
        <p:txBody>
          <a:bodyPr/>
          <a:lstStyle/>
          <a:p>
            <a:r>
              <a:rPr lang="zh-CN" altLang="en-US"/>
              <a:t>单击此处编辑母版标题样式</a:t>
            </a:r>
          </a:p>
        </p:txBody>
      </p:sp>
      <p:sp>
        <p:nvSpPr>
          <p:cNvPr id="1048596"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597" name="Rectangle 1096"/>
          <p:cNvSpPr>
            <a:spLocks noGrp="1" noChangeArrowheads="1"/>
          </p:cNvSpPr>
          <p:nvPr>
            <p:ph type="dt" sz="half" idx="10"/>
          </p:nvPr>
        </p:nvSpPr>
        <p:spPr/>
        <p:txBody>
          <a:bodyPr/>
          <a:lstStyle/>
          <a:p>
            <a:fld id="{07108355-6E83-4B14-AA43-7CEB1E503A45}" type="datetime1">
              <a:rPr lang="zh-CN" altLang="en-US" smtClean="0"/>
              <a:pPr/>
              <a:t>2026/1/6</a:t>
            </a:fld>
            <a:endParaRPr lang="zh-CN" altLang="en-US" b="1" i="1"/>
          </a:p>
        </p:txBody>
      </p:sp>
      <p:sp>
        <p:nvSpPr>
          <p:cNvPr id="1048598" name="Rectangle 1097"/>
          <p:cNvSpPr>
            <a:spLocks noGrp="1" noChangeArrowheads="1"/>
          </p:cNvSpPr>
          <p:nvPr>
            <p:ph type="ftr" sz="quarter" idx="11"/>
          </p:nvPr>
        </p:nvSpPr>
        <p:spPr/>
        <p:txBody>
          <a:bodyPr/>
          <a:lstStyle/>
          <a:p>
            <a:endParaRPr lang="zh-CN" altLang="en-US"/>
          </a:p>
        </p:txBody>
      </p:sp>
      <p:sp>
        <p:nvSpPr>
          <p:cNvPr id="7" name="Rectangle 1098"/>
          <p:cNvSpPr>
            <a:spLocks noGrp="1" noChangeArrowheads="1"/>
          </p:cNvSpPr>
          <p:nvPr>
            <p:ph type="sldNum" sz="quarter" idx="12"/>
          </p:nvPr>
        </p:nvSpPr>
        <p:spPr>
          <a:xfrm>
            <a:off x="10778384" y="6415088"/>
            <a:ext cx="1311275" cy="365125"/>
          </a:xfrm>
        </p:spPr>
        <p:txBody>
          <a:bodyPr/>
          <a:lstStyle>
            <a:lvl1pPr>
              <a:defRPr sz="1400" b="0"/>
            </a:lvl1pPr>
          </a:lstStyle>
          <a:p>
            <a:fld id="{89DB14B3-731A-4352-BC82-B1993596BD11}" type="slidenum">
              <a:rPr lang="zh-CN" altLang="en-US" smtClean="0"/>
              <a:pPr/>
              <a:t>‹#›</a:t>
            </a:fld>
            <a:endParaRPr lang="zh-CN" altLang="en-US" dirty="0"/>
          </a:p>
        </p:txBody>
      </p:sp>
    </p:spTree>
    <p:extLst>
      <p:ext uri="{BB962C8B-B14F-4D97-AF65-F5344CB8AC3E}">
        <p14:creationId xmlns:p14="http://schemas.microsoft.com/office/powerpoint/2010/main" val="1479124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9780"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1049781"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1049782" name="Rectangle 1096"/>
          <p:cNvSpPr>
            <a:spLocks noGrp="1" noChangeArrowheads="1"/>
          </p:cNvSpPr>
          <p:nvPr>
            <p:ph type="dt" sz="half" idx="10"/>
          </p:nvPr>
        </p:nvSpPr>
        <p:spPr/>
        <p:txBody>
          <a:bodyPr/>
          <a:lstStyle/>
          <a:p>
            <a:fld id="{F680BDC2-098E-408A-97A7-2C188B209A9D}" type="datetime1">
              <a:rPr lang="zh-CN" altLang="en-US" smtClean="0"/>
              <a:pPr/>
              <a:t>2026/1/6</a:t>
            </a:fld>
            <a:endParaRPr lang="zh-CN" altLang="en-US" b="1" i="1"/>
          </a:p>
        </p:txBody>
      </p:sp>
      <p:sp>
        <p:nvSpPr>
          <p:cNvPr id="1049783" name="Rectangle 1097"/>
          <p:cNvSpPr>
            <a:spLocks noGrp="1" noChangeArrowheads="1"/>
          </p:cNvSpPr>
          <p:nvPr>
            <p:ph type="ftr" sz="quarter" idx="11"/>
          </p:nvPr>
        </p:nvSpPr>
        <p:spPr/>
        <p:txBody>
          <a:bodyPr/>
          <a:lstStyle/>
          <a:p>
            <a:endParaRPr lang="zh-CN" altLang="en-US"/>
          </a:p>
        </p:txBody>
      </p:sp>
      <p:sp>
        <p:nvSpPr>
          <p:cNvPr id="1049784" name="Rectangle 1098"/>
          <p:cNvSpPr>
            <a:spLocks noGrp="1" noChangeArrowheads="1"/>
          </p:cNvSpPr>
          <p:nvPr>
            <p:ph type="sldNum" sz="quarter" idx="12"/>
          </p:nvPr>
        </p:nvSpPr>
        <p:spPr/>
        <p:txBody>
          <a:bodyPr/>
          <a:lstStyle/>
          <a:p>
            <a:fld id="{BF1226E9-A8D7-433D-8FF6-126998C986E4}" type="slidenum">
              <a:rPr lang="zh-CN" altLang="en-US"/>
              <a:pPr/>
              <a:t>‹#›</a:t>
            </a:fld>
            <a:endParaRPr lang="zh-CN" altLang="en-US"/>
          </a:p>
        </p:txBody>
      </p:sp>
    </p:spTree>
    <p:extLst>
      <p:ext uri="{BB962C8B-B14F-4D97-AF65-F5344CB8AC3E}">
        <p14:creationId xmlns:p14="http://schemas.microsoft.com/office/powerpoint/2010/main" val="1135943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9750" name="标题 1"/>
          <p:cNvSpPr>
            <a:spLocks noGrp="1"/>
          </p:cNvSpPr>
          <p:nvPr>
            <p:ph type="title"/>
          </p:nvPr>
        </p:nvSpPr>
        <p:spPr/>
        <p:txBody>
          <a:bodyPr/>
          <a:lstStyle/>
          <a:p>
            <a:r>
              <a:rPr lang="zh-CN" altLang="en-US"/>
              <a:t>单击此处编辑母版标题样式</a:t>
            </a:r>
          </a:p>
        </p:txBody>
      </p:sp>
      <p:sp>
        <p:nvSpPr>
          <p:cNvPr id="1049751" name="内容占位符 2"/>
          <p:cNvSpPr>
            <a:spLocks noGrp="1"/>
          </p:cNvSpPr>
          <p:nvPr>
            <p:ph sz="half" idx="1"/>
          </p:nvPr>
        </p:nvSpPr>
        <p:spPr>
          <a:xfrm>
            <a:off x="639763" y="1222375"/>
            <a:ext cx="5392737" cy="477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752" name="内容占位符 3"/>
          <p:cNvSpPr>
            <a:spLocks noGrp="1"/>
          </p:cNvSpPr>
          <p:nvPr>
            <p:ph sz="half" idx="2"/>
          </p:nvPr>
        </p:nvSpPr>
        <p:spPr>
          <a:xfrm>
            <a:off x="6184900" y="1222375"/>
            <a:ext cx="5394325" cy="477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753" name="Rectangle 1096"/>
          <p:cNvSpPr>
            <a:spLocks noGrp="1" noChangeArrowheads="1"/>
          </p:cNvSpPr>
          <p:nvPr>
            <p:ph type="dt" sz="half" idx="10"/>
          </p:nvPr>
        </p:nvSpPr>
        <p:spPr/>
        <p:txBody>
          <a:bodyPr/>
          <a:lstStyle/>
          <a:p>
            <a:fld id="{FF2AB2A5-7A8A-4F58-A554-B42D7FCF923B}" type="datetime1">
              <a:rPr lang="zh-CN" altLang="en-US" smtClean="0"/>
              <a:pPr/>
              <a:t>2026/1/6</a:t>
            </a:fld>
            <a:endParaRPr lang="zh-CN" altLang="en-US" b="1" i="1"/>
          </a:p>
        </p:txBody>
      </p:sp>
      <p:sp>
        <p:nvSpPr>
          <p:cNvPr id="1049754" name="Rectangle 1097"/>
          <p:cNvSpPr>
            <a:spLocks noGrp="1" noChangeArrowheads="1"/>
          </p:cNvSpPr>
          <p:nvPr>
            <p:ph type="ftr" sz="quarter" idx="11"/>
          </p:nvPr>
        </p:nvSpPr>
        <p:spPr/>
        <p:txBody>
          <a:bodyPr/>
          <a:lstStyle/>
          <a:p>
            <a:endParaRPr lang="zh-CN" altLang="en-US"/>
          </a:p>
        </p:txBody>
      </p:sp>
      <p:sp>
        <p:nvSpPr>
          <p:cNvPr id="1049755" name="Rectangle 1098"/>
          <p:cNvSpPr>
            <a:spLocks noGrp="1" noChangeArrowheads="1"/>
          </p:cNvSpPr>
          <p:nvPr>
            <p:ph type="sldNum" sz="quarter" idx="12"/>
          </p:nvPr>
        </p:nvSpPr>
        <p:spPr/>
        <p:txBody>
          <a:bodyPr/>
          <a:lstStyle/>
          <a:p>
            <a:fld id="{B52D239C-B544-419A-AA47-2182D1DC8F2A}" type="slidenum">
              <a:rPr lang="zh-CN" altLang="en-US"/>
              <a:pPr/>
              <a:t>‹#›</a:t>
            </a:fld>
            <a:endParaRPr lang="zh-CN" altLang="en-US"/>
          </a:p>
        </p:txBody>
      </p:sp>
    </p:spTree>
    <p:extLst>
      <p:ext uri="{BB962C8B-B14F-4D97-AF65-F5344CB8AC3E}">
        <p14:creationId xmlns:p14="http://schemas.microsoft.com/office/powerpoint/2010/main" val="1188287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9756" name="标题 1"/>
          <p:cNvSpPr>
            <a:spLocks noGrp="1"/>
          </p:cNvSpPr>
          <p:nvPr>
            <p:ph type="title"/>
          </p:nvPr>
        </p:nvSpPr>
        <p:spPr>
          <a:xfrm>
            <a:off x="609600" y="274638"/>
            <a:ext cx="10972800" cy="1143000"/>
          </a:xfrm>
        </p:spPr>
        <p:txBody>
          <a:bodyPr/>
          <a:lstStyle/>
          <a:p>
            <a:r>
              <a:rPr lang="zh-CN" altLang="en-US"/>
              <a:t>单击此处编辑母版标题样式</a:t>
            </a:r>
          </a:p>
        </p:txBody>
      </p:sp>
      <p:sp>
        <p:nvSpPr>
          <p:cNvPr id="1049757"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9758"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759"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9760"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761" name="Rectangle 1096"/>
          <p:cNvSpPr>
            <a:spLocks noGrp="1" noChangeArrowheads="1"/>
          </p:cNvSpPr>
          <p:nvPr>
            <p:ph type="dt" sz="half" idx="10"/>
          </p:nvPr>
        </p:nvSpPr>
        <p:spPr/>
        <p:txBody>
          <a:bodyPr/>
          <a:lstStyle/>
          <a:p>
            <a:fld id="{71AF49A0-AE70-4051-914F-31E7490B50B4}" type="datetime1">
              <a:rPr lang="zh-CN" altLang="en-US" smtClean="0"/>
              <a:pPr/>
              <a:t>2026/1/6</a:t>
            </a:fld>
            <a:endParaRPr lang="zh-CN" altLang="en-US" b="1" i="1"/>
          </a:p>
        </p:txBody>
      </p:sp>
      <p:sp>
        <p:nvSpPr>
          <p:cNvPr id="1049762" name="Rectangle 1097"/>
          <p:cNvSpPr>
            <a:spLocks noGrp="1" noChangeArrowheads="1"/>
          </p:cNvSpPr>
          <p:nvPr>
            <p:ph type="ftr" sz="quarter" idx="11"/>
          </p:nvPr>
        </p:nvSpPr>
        <p:spPr/>
        <p:txBody>
          <a:bodyPr/>
          <a:lstStyle/>
          <a:p>
            <a:endParaRPr lang="zh-CN" altLang="en-US"/>
          </a:p>
        </p:txBody>
      </p:sp>
      <p:sp>
        <p:nvSpPr>
          <p:cNvPr id="1049763" name="Rectangle 1098"/>
          <p:cNvSpPr>
            <a:spLocks noGrp="1" noChangeArrowheads="1"/>
          </p:cNvSpPr>
          <p:nvPr>
            <p:ph type="sldNum" sz="quarter" idx="12"/>
          </p:nvPr>
        </p:nvSpPr>
        <p:spPr/>
        <p:txBody>
          <a:bodyPr/>
          <a:lstStyle/>
          <a:p>
            <a:fld id="{0C864EAE-E214-426E-A852-45DAD4CB1399}" type="slidenum">
              <a:rPr lang="zh-CN" altLang="en-US"/>
              <a:pPr/>
              <a:t>‹#›</a:t>
            </a:fld>
            <a:endParaRPr lang="zh-CN" altLang="en-US"/>
          </a:p>
        </p:txBody>
      </p:sp>
    </p:spTree>
    <p:extLst>
      <p:ext uri="{BB962C8B-B14F-4D97-AF65-F5344CB8AC3E}">
        <p14:creationId xmlns:p14="http://schemas.microsoft.com/office/powerpoint/2010/main" val="1317646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606" name="标题 1"/>
          <p:cNvSpPr>
            <a:spLocks noGrp="1"/>
          </p:cNvSpPr>
          <p:nvPr>
            <p:ph type="title"/>
          </p:nvPr>
        </p:nvSpPr>
        <p:spPr/>
        <p:txBody>
          <a:bodyPr/>
          <a:lstStyle/>
          <a:p>
            <a:r>
              <a:rPr lang="zh-CN" altLang="en-US"/>
              <a:t>单击此处编辑母版标题样式</a:t>
            </a:r>
          </a:p>
        </p:txBody>
      </p:sp>
      <p:sp>
        <p:nvSpPr>
          <p:cNvPr id="1048607" name="Rectangle 1096"/>
          <p:cNvSpPr>
            <a:spLocks noGrp="1" noChangeArrowheads="1"/>
          </p:cNvSpPr>
          <p:nvPr>
            <p:ph type="dt" sz="half" idx="10"/>
          </p:nvPr>
        </p:nvSpPr>
        <p:spPr/>
        <p:txBody>
          <a:bodyPr/>
          <a:lstStyle/>
          <a:p>
            <a:fld id="{B6313E23-202A-4DBA-BDFA-113B037C340A}" type="datetime1">
              <a:rPr lang="zh-CN" altLang="en-US" smtClean="0"/>
              <a:pPr/>
              <a:t>2026/1/6</a:t>
            </a:fld>
            <a:endParaRPr lang="zh-CN" altLang="en-US" b="1" i="1"/>
          </a:p>
        </p:txBody>
      </p:sp>
      <p:sp>
        <p:nvSpPr>
          <p:cNvPr id="1048608" name="Rectangle 1097"/>
          <p:cNvSpPr>
            <a:spLocks noGrp="1" noChangeArrowheads="1"/>
          </p:cNvSpPr>
          <p:nvPr>
            <p:ph type="ftr" sz="quarter" idx="11"/>
          </p:nvPr>
        </p:nvSpPr>
        <p:spPr/>
        <p:txBody>
          <a:bodyPr/>
          <a:lstStyle/>
          <a:p>
            <a:endParaRPr lang="zh-CN" altLang="en-US"/>
          </a:p>
        </p:txBody>
      </p:sp>
      <p:sp>
        <p:nvSpPr>
          <p:cNvPr id="1048609" name="Rectangle 1098"/>
          <p:cNvSpPr>
            <a:spLocks noGrp="1" noChangeArrowheads="1"/>
          </p:cNvSpPr>
          <p:nvPr>
            <p:ph type="sldNum" sz="quarter" idx="12"/>
          </p:nvPr>
        </p:nvSpPr>
        <p:spPr>
          <a:xfrm>
            <a:off x="10778384" y="6415088"/>
            <a:ext cx="1311275" cy="365125"/>
          </a:xfrm>
        </p:spPr>
        <p:txBody>
          <a:bodyPr/>
          <a:lstStyle>
            <a:lvl1pPr>
              <a:defRPr sz="1400" b="0"/>
            </a:lvl1pPr>
          </a:lstStyle>
          <a:p>
            <a:fld id="{89DB14B3-731A-4352-BC82-B1993596BD11}" type="slidenum">
              <a:rPr lang="zh-CN" altLang="en-US" smtClean="0"/>
              <a:pPr/>
              <a:t>‹#›</a:t>
            </a:fld>
            <a:endParaRPr lang="zh-CN" altLang="en-US" dirty="0"/>
          </a:p>
        </p:txBody>
      </p:sp>
    </p:spTree>
    <p:extLst>
      <p:ext uri="{BB962C8B-B14F-4D97-AF65-F5344CB8AC3E}">
        <p14:creationId xmlns:p14="http://schemas.microsoft.com/office/powerpoint/2010/main" val="723985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583" name="Rectangle 1096"/>
          <p:cNvSpPr>
            <a:spLocks noGrp="1" noChangeArrowheads="1"/>
          </p:cNvSpPr>
          <p:nvPr>
            <p:ph type="dt" sz="half" idx="10"/>
          </p:nvPr>
        </p:nvSpPr>
        <p:spPr/>
        <p:txBody>
          <a:bodyPr/>
          <a:lstStyle/>
          <a:p>
            <a:fld id="{1A593734-0361-4874-BEC2-546E7AA82CC1}" type="datetime1">
              <a:rPr lang="zh-CN" altLang="en-US" smtClean="0"/>
              <a:pPr/>
              <a:t>2026/1/6</a:t>
            </a:fld>
            <a:endParaRPr lang="zh-CN" altLang="en-US" b="1" i="1"/>
          </a:p>
        </p:txBody>
      </p:sp>
      <p:sp>
        <p:nvSpPr>
          <p:cNvPr id="1048584" name="Rectangle 1097"/>
          <p:cNvSpPr>
            <a:spLocks noGrp="1" noChangeArrowheads="1"/>
          </p:cNvSpPr>
          <p:nvPr>
            <p:ph type="ftr" sz="quarter" idx="11"/>
          </p:nvPr>
        </p:nvSpPr>
        <p:spPr/>
        <p:txBody>
          <a:bodyPr/>
          <a:lstStyle/>
          <a:p>
            <a:endParaRPr lang="zh-CN" altLang="en-US"/>
          </a:p>
        </p:txBody>
      </p:sp>
      <p:sp>
        <p:nvSpPr>
          <p:cNvPr id="6" name="Rectangle 1098"/>
          <p:cNvSpPr>
            <a:spLocks noGrp="1" noChangeArrowheads="1"/>
          </p:cNvSpPr>
          <p:nvPr>
            <p:ph type="sldNum" sz="quarter" idx="12"/>
          </p:nvPr>
        </p:nvSpPr>
        <p:spPr>
          <a:xfrm>
            <a:off x="10778384" y="6415088"/>
            <a:ext cx="1311275" cy="365125"/>
          </a:xfrm>
        </p:spPr>
        <p:txBody>
          <a:bodyPr/>
          <a:lstStyle>
            <a:lvl1pPr>
              <a:defRPr sz="1400" b="0"/>
            </a:lvl1pPr>
          </a:lstStyle>
          <a:p>
            <a:fld id="{89DB14B3-731A-4352-BC82-B1993596BD11}" type="slidenum">
              <a:rPr lang="zh-CN" altLang="en-US" smtClean="0"/>
              <a:pPr/>
              <a:t>‹#›</a:t>
            </a:fld>
            <a:endParaRPr lang="zh-CN" altLang="en-US" dirty="0"/>
          </a:p>
        </p:txBody>
      </p:sp>
    </p:spTree>
    <p:extLst>
      <p:ext uri="{BB962C8B-B14F-4D97-AF65-F5344CB8AC3E}">
        <p14:creationId xmlns:p14="http://schemas.microsoft.com/office/powerpoint/2010/main" val="1662204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9790" name="标题 1"/>
          <p:cNvSpPr>
            <a:spLocks noGrp="1"/>
          </p:cNvSpPr>
          <p:nvPr>
            <p:ph type="title"/>
          </p:nvPr>
        </p:nvSpPr>
        <p:spPr>
          <a:xfrm>
            <a:off x="609600" y="273050"/>
            <a:ext cx="4011613" cy="1162050"/>
          </a:xfrm>
        </p:spPr>
        <p:txBody>
          <a:bodyPr/>
          <a:lstStyle>
            <a:lvl1pPr algn="l">
              <a:defRPr sz="2000" b="1"/>
            </a:lvl1pPr>
          </a:lstStyle>
          <a:p>
            <a:r>
              <a:rPr lang="zh-CN" altLang="en-US"/>
              <a:t>单击此处编辑母版标题样式</a:t>
            </a:r>
          </a:p>
        </p:txBody>
      </p:sp>
      <p:sp>
        <p:nvSpPr>
          <p:cNvPr id="1049791"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792"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49793" name="Rectangle 1096"/>
          <p:cNvSpPr>
            <a:spLocks noGrp="1" noChangeArrowheads="1"/>
          </p:cNvSpPr>
          <p:nvPr>
            <p:ph type="dt" sz="half" idx="10"/>
          </p:nvPr>
        </p:nvSpPr>
        <p:spPr/>
        <p:txBody>
          <a:bodyPr/>
          <a:lstStyle/>
          <a:p>
            <a:fld id="{99330C1F-F5BC-42E0-AA5F-D5B9A26A9E8D}" type="datetime1">
              <a:rPr lang="zh-CN" altLang="en-US" smtClean="0"/>
              <a:pPr/>
              <a:t>2026/1/6</a:t>
            </a:fld>
            <a:endParaRPr lang="zh-CN" altLang="en-US" b="1" i="1"/>
          </a:p>
        </p:txBody>
      </p:sp>
      <p:sp>
        <p:nvSpPr>
          <p:cNvPr id="1049794" name="Rectangle 1097"/>
          <p:cNvSpPr>
            <a:spLocks noGrp="1" noChangeArrowheads="1"/>
          </p:cNvSpPr>
          <p:nvPr>
            <p:ph type="ftr" sz="quarter" idx="11"/>
          </p:nvPr>
        </p:nvSpPr>
        <p:spPr/>
        <p:txBody>
          <a:bodyPr/>
          <a:lstStyle/>
          <a:p>
            <a:endParaRPr lang="zh-CN" altLang="en-US"/>
          </a:p>
        </p:txBody>
      </p:sp>
      <p:sp>
        <p:nvSpPr>
          <p:cNvPr id="1049795" name="Rectangle 1098"/>
          <p:cNvSpPr>
            <a:spLocks noGrp="1" noChangeArrowheads="1"/>
          </p:cNvSpPr>
          <p:nvPr>
            <p:ph type="sldNum" sz="quarter" idx="12"/>
          </p:nvPr>
        </p:nvSpPr>
        <p:spPr/>
        <p:txBody>
          <a:bodyPr/>
          <a:lstStyle/>
          <a:p>
            <a:fld id="{6F4ACBDE-81A0-4AFC-ADBB-F83DDB0974C3}" type="slidenum">
              <a:rPr lang="zh-CN" altLang="en-US"/>
              <a:pPr/>
              <a:t>‹#›</a:t>
            </a:fld>
            <a:endParaRPr lang="zh-CN" altLang="en-US"/>
          </a:p>
        </p:txBody>
      </p:sp>
    </p:spTree>
    <p:extLst>
      <p:ext uri="{BB962C8B-B14F-4D97-AF65-F5344CB8AC3E}">
        <p14:creationId xmlns:p14="http://schemas.microsoft.com/office/powerpoint/2010/main" val="1199553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59BB3671-A619-0949-8F39-9639FB0CB112}" type="datetimeFigureOut">
              <a:rPr kumimoji="1" lang="zh-CN" altLang="en-US" smtClean="0"/>
              <a:t>2026/1/6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DF17790-B1B9-E54B-8F47-F04EEDFBBC34}" type="slidenum">
              <a:rPr kumimoji="1" lang="zh-CN" altLang="en-US" smtClean="0"/>
              <a:t>‹#›</a:t>
            </a:fld>
            <a:endParaRPr kumimoji="1" lang="zh-CN" altLang="en-US"/>
          </a:p>
        </p:txBody>
      </p:sp>
    </p:spTree>
    <p:extLst>
      <p:ext uri="{BB962C8B-B14F-4D97-AF65-F5344CB8AC3E}">
        <p14:creationId xmlns:p14="http://schemas.microsoft.com/office/powerpoint/2010/main" val="252939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9774" name="标题 1"/>
          <p:cNvSpPr>
            <a:spLocks noGrp="1"/>
          </p:cNvSpPr>
          <p:nvPr>
            <p:ph type="title"/>
          </p:nvPr>
        </p:nvSpPr>
        <p:spPr>
          <a:xfrm>
            <a:off x="2389188" y="4800600"/>
            <a:ext cx="7315200" cy="566738"/>
          </a:xfrm>
        </p:spPr>
        <p:txBody>
          <a:bodyPr/>
          <a:lstStyle>
            <a:lvl1pPr algn="l">
              <a:defRPr sz="2000" b="1"/>
            </a:lvl1pPr>
          </a:lstStyle>
          <a:p>
            <a:r>
              <a:rPr lang="zh-CN" altLang="en-US"/>
              <a:t>单击此处编辑母版标题样式</a:t>
            </a:r>
          </a:p>
        </p:txBody>
      </p:sp>
      <p:sp>
        <p:nvSpPr>
          <p:cNvPr id="1049775"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1049776"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49777" name="Rectangle 1096"/>
          <p:cNvSpPr>
            <a:spLocks noGrp="1" noChangeArrowheads="1"/>
          </p:cNvSpPr>
          <p:nvPr>
            <p:ph type="dt" sz="half" idx="10"/>
          </p:nvPr>
        </p:nvSpPr>
        <p:spPr/>
        <p:txBody>
          <a:bodyPr/>
          <a:lstStyle/>
          <a:p>
            <a:fld id="{EB279A69-F49C-4E84-B5F0-51A87B0ECECB}" type="datetime1">
              <a:rPr lang="zh-CN" altLang="en-US" smtClean="0"/>
              <a:pPr/>
              <a:t>2026/1/6</a:t>
            </a:fld>
            <a:endParaRPr lang="zh-CN" altLang="en-US" b="1" i="1"/>
          </a:p>
        </p:txBody>
      </p:sp>
      <p:sp>
        <p:nvSpPr>
          <p:cNvPr id="1049778" name="Rectangle 1097"/>
          <p:cNvSpPr>
            <a:spLocks noGrp="1" noChangeArrowheads="1"/>
          </p:cNvSpPr>
          <p:nvPr>
            <p:ph type="ftr" sz="quarter" idx="11"/>
          </p:nvPr>
        </p:nvSpPr>
        <p:spPr/>
        <p:txBody>
          <a:bodyPr/>
          <a:lstStyle/>
          <a:p>
            <a:endParaRPr lang="zh-CN" altLang="en-US"/>
          </a:p>
        </p:txBody>
      </p:sp>
      <p:sp>
        <p:nvSpPr>
          <p:cNvPr id="1049779" name="Rectangle 1098"/>
          <p:cNvSpPr>
            <a:spLocks noGrp="1" noChangeArrowheads="1"/>
          </p:cNvSpPr>
          <p:nvPr>
            <p:ph type="sldNum" sz="quarter" idx="12"/>
          </p:nvPr>
        </p:nvSpPr>
        <p:spPr/>
        <p:txBody>
          <a:bodyPr/>
          <a:lstStyle/>
          <a:p>
            <a:fld id="{FC5CC31D-1363-49C8-9F24-77AAE0A8B09C}" type="slidenum">
              <a:rPr lang="zh-CN" altLang="en-US"/>
              <a:pPr/>
              <a:t>‹#›</a:t>
            </a:fld>
            <a:endParaRPr lang="zh-CN" altLang="en-US"/>
          </a:p>
        </p:txBody>
      </p:sp>
    </p:spTree>
    <p:extLst>
      <p:ext uri="{BB962C8B-B14F-4D97-AF65-F5344CB8AC3E}">
        <p14:creationId xmlns:p14="http://schemas.microsoft.com/office/powerpoint/2010/main" val="1029057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9785" name="标题 1"/>
          <p:cNvSpPr>
            <a:spLocks noGrp="1"/>
          </p:cNvSpPr>
          <p:nvPr>
            <p:ph type="title"/>
          </p:nvPr>
        </p:nvSpPr>
        <p:spPr/>
        <p:txBody>
          <a:bodyPr/>
          <a:lstStyle/>
          <a:p>
            <a:r>
              <a:rPr lang="zh-CN" altLang="en-US"/>
              <a:t>单击此处编辑母版标题样式</a:t>
            </a:r>
          </a:p>
        </p:txBody>
      </p:sp>
      <p:sp>
        <p:nvSpPr>
          <p:cNvPr id="1049786"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787" name="Rectangle 1096"/>
          <p:cNvSpPr>
            <a:spLocks noGrp="1" noChangeArrowheads="1"/>
          </p:cNvSpPr>
          <p:nvPr>
            <p:ph type="dt" sz="half" idx="10"/>
          </p:nvPr>
        </p:nvSpPr>
        <p:spPr/>
        <p:txBody>
          <a:bodyPr/>
          <a:lstStyle/>
          <a:p>
            <a:fld id="{D4ACED31-FBD9-4AF6-B0F4-54C40CE7C31F}" type="datetime1">
              <a:rPr lang="zh-CN" altLang="en-US" smtClean="0"/>
              <a:pPr/>
              <a:t>2026/1/6</a:t>
            </a:fld>
            <a:endParaRPr lang="zh-CN" altLang="en-US" b="1" i="1"/>
          </a:p>
        </p:txBody>
      </p:sp>
      <p:sp>
        <p:nvSpPr>
          <p:cNvPr id="1049788" name="Rectangle 1097"/>
          <p:cNvSpPr>
            <a:spLocks noGrp="1" noChangeArrowheads="1"/>
          </p:cNvSpPr>
          <p:nvPr>
            <p:ph type="ftr" sz="quarter" idx="11"/>
          </p:nvPr>
        </p:nvSpPr>
        <p:spPr/>
        <p:txBody>
          <a:bodyPr/>
          <a:lstStyle/>
          <a:p>
            <a:endParaRPr lang="zh-CN" altLang="en-US"/>
          </a:p>
        </p:txBody>
      </p:sp>
      <p:sp>
        <p:nvSpPr>
          <p:cNvPr id="1049789" name="Rectangle 1098"/>
          <p:cNvSpPr>
            <a:spLocks noGrp="1" noChangeArrowheads="1"/>
          </p:cNvSpPr>
          <p:nvPr>
            <p:ph type="sldNum" sz="quarter" idx="12"/>
          </p:nvPr>
        </p:nvSpPr>
        <p:spPr/>
        <p:txBody>
          <a:bodyPr/>
          <a:lstStyle/>
          <a:p>
            <a:fld id="{EC627E0C-9583-4BB6-9343-D17892D0D83E}" type="slidenum">
              <a:rPr lang="zh-CN" altLang="en-US"/>
              <a:pPr/>
              <a:t>‹#›</a:t>
            </a:fld>
            <a:endParaRPr lang="zh-CN" altLang="en-US"/>
          </a:p>
        </p:txBody>
      </p:sp>
    </p:spTree>
    <p:extLst>
      <p:ext uri="{BB962C8B-B14F-4D97-AF65-F5344CB8AC3E}">
        <p14:creationId xmlns:p14="http://schemas.microsoft.com/office/powerpoint/2010/main" val="344939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1049764" name="竖排标题 1"/>
          <p:cNvSpPr>
            <a:spLocks noGrp="1"/>
          </p:cNvSpPr>
          <p:nvPr>
            <p:ph type="title" orient="vert"/>
          </p:nvPr>
        </p:nvSpPr>
        <p:spPr>
          <a:xfrm>
            <a:off x="8845550" y="228600"/>
            <a:ext cx="2733675" cy="5768975"/>
          </a:xfrm>
        </p:spPr>
        <p:txBody>
          <a:bodyPr vert="eaVert"/>
          <a:lstStyle/>
          <a:p>
            <a:r>
              <a:rPr lang="zh-CN" altLang="en-US"/>
              <a:t>单击此处编辑母版标题样式</a:t>
            </a:r>
          </a:p>
        </p:txBody>
      </p:sp>
      <p:sp>
        <p:nvSpPr>
          <p:cNvPr id="1049765" name="竖排文字占位符 2"/>
          <p:cNvSpPr>
            <a:spLocks noGrp="1"/>
          </p:cNvSpPr>
          <p:nvPr>
            <p:ph type="body" orient="vert" idx="1"/>
          </p:nvPr>
        </p:nvSpPr>
        <p:spPr>
          <a:xfrm>
            <a:off x="639763" y="228600"/>
            <a:ext cx="8053387" cy="576897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766" name="Rectangle 1096"/>
          <p:cNvSpPr>
            <a:spLocks noGrp="1" noChangeArrowheads="1"/>
          </p:cNvSpPr>
          <p:nvPr>
            <p:ph type="dt" sz="half" idx="10"/>
          </p:nvPr>
        </p:nvSpPr>
        <p:spPr/>
        <p:txBody>
          <a:bodyPr/>
          <a:lstStyle/>
          <a:p>
            <a:fld id="{633320E3-A737-4ADD-BC72-DA6C453EA8AD}" type="datetime1">
              <a:rPr lang="zh-CN" altLang="en-US" smtClean="0"/>
              <a:pPr/>
              <a:t>2026/1/6</a:t>
            </a:fld>
            <a:endParaRPr lang="zh-CN" altLang="en-US" b="1" i="1"/>
          </a:p>
        </p:txBody>
      </p:sp>
      <p:sp>
        <p:nvSpPr>
          <p:cNvPr id="1049767" name="Rectangle 1097"/>
          <p:cNvSpPr>
            <a:spLocks noGrp="1" noChangeArrowheads="1"/>
          </p:cNvSpPr>
          <p:nvPr>
            <p:ph type="ftr" sz="quarter" idx="11"/>
          </p:nvPr>
        </p:nvSpPr>
        <p:spPr/>
        <p:txBody>
          <a:bodyPr/>
          <a:lstStyle/>
          <a:p>
            <a:endParaRPr lang="zh-CN" altLang="en-US"/>
          </a:p>
        </p:txBody>
      </p:sp>
      <p:sp>
        <p:nvSpPr>
          <p:cNvPr id="1049768" name="Rectangle 1098"/>
          <p:cNvSpPr>
            <a:spLocks noGrp="1" noChangeArrowheads="1"/>
          </p:cNvSpPr>
          <p:nvPr>
            <p:ph type="sldNum" sz="quarter" idx="12"/>
          </p:nvPr>
        </p:nvSpPr>
        <p:spPr/>
        <p:txBody>
          <a:bodyPr/>
          <a:lstStyle/>
          <a:p>
            <a:fld id="{548816AE-6FA8-4183-978A-8319EA456296}" type="slidenum">
              <a:rPr lang="zh-CN" altLang="en-US"/>
              <a:pPr/>
              <a:t>‹#›</a:t>
            </a:fld>
            <a:endParaRPr lang="zh-CN" altLang="en-US"/>
          </a:p>
        </p:txBody>
      </p:sp>
    </p:spTree>
    <p:extLst>
      <p:ext uri="{BB962C8B-B14F-4D97-AF65-F5344CB8AC3E}">
        <p14:creationId xmlns:p14="http://schemas.microsoft.com/office/powerpoint/2010/main" val="1687513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59BB3671-A619-0949-8F39-9639FB0CB112}" type="datetimeFigureOut">
              <a:rPr kumimoji="1" lang="zh-CN" altLang="en-US" smtClean="0"/>
              <a:t>2026/1/6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DF17790-B1B9-E54B-8F47-F04EEDFBBC34}" type="slidenum">
              <a:rPr kumimoji="1" lang="zh-CN" altLang="en-US" smtClean="0"/>
              <a:t>‹#›</a:t>
            </a:fld>
            <a:endParaRPr kumimoji="1" lang="zh-CN" altLang="en-US"/>
          </a:p>
        </p:txBody>
      </p:sp>
    </p:spTree>
    <p:extLst>
      <p:ext uri="{BB962C8B-B14F-4D97-AF65-F5344CB8AC3E}">
        <p14:creationId xmlns:p14="http://schemas.microsoft.com/office/powerpoint/2010/main" val="686467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59BB3671-A619-0949-8F39-9639FB0CB112}" type="datetimeFigureOut">
              <a:rPr kumimoji="1" lang="zh-CN" altLang="en-US" smtClean="0"/>
              <a:t>2026/1/6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2DF17790-B1B9-E54B-8F47-F04EEDFBBC34}" type="slidenum">
              <a:rPr kumimoji="1" lang="zh-CN" altLang="en-US" smtClean="0"/>
              <a:t>‹#›</a:t>
            </a:fld>
            <a:endParaRPr kumimoji="1" lang="zh-CN" altLang="en-US"/>
          </a:p>
        </p:txBody>
      </p:sp>
    </p:spTree>
    <p:extLst>
      <p:ext uri="{BB962C8B-B14F-4D97-AF65-F5344CB8AC3E}">
        <p14:creationId xmlns:p14="http://schemas.microsoft.com/office/powerpoint/2010/main" val="1178919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59BB3671-A619-0949-8F39-9639FB0CB112}" type="datetimeFigureOut">
              <a:rPr kumimoji="1" lang="zh-CN" altLang="en-US" smtClean="0"/>
              <a:t>2026/1/6</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2DF17790-B1B9-E54B-8F47-F04EEDFBBC34}" type="slidenum">
              <a:rPr kumimoji="1" lang="zh-CN" altLang="en-US" smtClean="0"/>
              <a:t>‹#›</a:t>
            </a:fld>
            <a:endParaRPr kumimoji="1" lang="zh-CN" altLang="en-US"/>
          </a:p>
        </p:txBody>
      </p:sp>
    </p:spTree>
    <p:extLst>
      <p:ext uri="{BB962C8B-B14F-4D97-AF65-F5344CB8AC3E}">
        <p14:creationId xmlns:p14="http://schemas.microsoft.com/office/powerpoint/2010/main" val="141027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59BB3671-A619-0949-8F39-9639FB0CB112}" type="datetimeFigureOut">
              <a:rPr kumimoji="1" lang="zh-CN" altLang="en-US" smtClean="0"/>
              <a:t>2026/1/6</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2DF17790-B1B9-E54B-8F47-F04EEDFBBC34}" type="slidenum">
              <a:rPr kumimoji="1" lang="zh-CN" altLang="en-US" smtClean="0"/>
              <a:t>‹#›</a:t>
            </a:fld>
            <a:endParaRPr kumimoji="1" lang="zh-CN" altLang="en-US"/>
          </a:p>
        </p:txBody>
      </p:sp>
    </p:spTree>
    <p:extLst>
      <p:ext uri="{BB962C8B-B14F-4D97-AF65-F5344CB8AC3E}">
        <p14:creationId xmlns:p14="http://schemas.microsoft.com/office/powerpoint/2010/main" val="781014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9BB3671-A619-0949-8F39-9639FB0CB112}" type="datetimeFigureOut">
              <a:rPr kumimoji="1" lang="zh-CN" altLang="en-US" smtClean="0"/>
              <a:t>2026/1/6</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2DF17790-B1B9-E54B-8F47-F04EEDFBBC34}" type="slidenum">
              <a:rPr kumimoji="1" lang="zh-CN" altLang="en-US" smtClean="0"/>
              <a:t>‹#›</a:t>
            </a:fld>
            <a:endParaRPr kumimoji="1" lang="zh-CN" altLang="en-US"/>
          </a:p>
        </p:txBody>
      </p:sp>
    </p:spTree>
    <p:extLst>
      <p:ext uri="{BB962C8B-B14F-4D97-AF65-F5344CB8AC3E}">
        <p14:creationId xmlns:p14="http://schemas.microsoft.com/office/powerpoint/2010/main" val="109892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59BB3671-A619-0949-8F39-9639FB0CB112}" type="datetimeFigureOut">
              <a:rPr kumimoji="1" lang="zh-CN" altLang="en-US" smtClean="0"/>
              <a:t>2026/1/6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2DF17790-B1B9-E54B-8F47-F04EEDFBBC34}" type="slidenum">
              <a:rPr kumimoji="1" lang="zh-CN" altLang="en-US" smtClean="0"/>
              <a:t>‹#›</a:t>
            </a:fld>
            <a:endParaRPr kumimoji="1" lang="zh-CN" altLang="en-US"/>
          </a:p>
        </p:txBody>
      </p:sp>
    </p:spTree>
    <p:extLst>
      <p:ext uri="{BB962C8B-B14F-4D97-AF65-F5344CB8AC3E}">
        <p14:creationId xmlns:p14="http://schemas.microsoft.com/office/powerpoint/2010/main" val="1190420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59BB3671-A619-0949-8F39-9639FB0CB112}" type="datetimeFigureOut">
              <a:rPr kumimoji="1" lang="zh-CN" altLang="en-US" smtClean="0"/>
              <a:t>2026/1/6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2DF17790-B1B9-E54B-8F47-F04EEDFBBC34}" type="slidenum">
              <a:rPr kumimoji="1" lang="zh-CN" altLang="en-US" smtClean="0"/>
              <a:t>‹#›</a:t>
            </a:fld>
            <a:endParaRPr kumimoji="1" lang="zh-CN" altLang="en-US"/>
          </a:p>
        </p:txBody>
      </p:sp>
    </p:spTree>
    <p:extLst>
      <p:ext uri="{BB962C8B-B14F-4D97-AF65-F5344CB8AC3E}">
        <p14:creationId xmlns:p14="http://schemas.microsoft.com/office/powerpoint/2010/main" val="1437335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B3671-A619-0949-8F39-9639FB0CB112}" type="datetimeFigureOut">
              <a:rPr kumimoji="1" lang="zh-CN" altLang="en-US" smtClean="0"/>
              <a:t>2026/1/6</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17790-B1B9-E54B-8F47-F04EEDFBBC34}" type="slidenum">
              <a:rPr kumimoji="1" lang="zh-CN" altLang="en-US" smtClean="0"/>
              <a:t>‹#›</a:t>
            </a:fld>
            <a:endParaRPr kumimoji="1" lang="zh-CN" altLang="en-US"/>
          </a:p>
        </p:txBody>
      </p:sp>
    </p:spTree>
    <p:extLst>
      <p:ext uri="{BB962C8B-B14F-4D97-AF65-F5344CB8AC3E}">
        <p14:creationId xmlns:p14="http://schemas.microsoft.com/office/powerpoint/2010/main" val="1149608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48576" name="Rectangle 1093"/>
          <p:cNvSpPr>
            <a:spLocks noChangeArrowheads="1"/>
          </p:cNvSpPr>
          <p:nvPr/>
        </p:nvSpPr>
        <p:spPr bwMode="auto">
          <a:xfrm>
            <a:off x="0" y="6346825"/>
            <a:ext cx="12192000" cy="511175"/>
          </a:xfrm>
          <a:prstGeom prst="rect">
            <a:avLst/>
          </a:prstGeom>
          <a:solidFill>
            <a:srgbClr val="00447C"/>
          </a:solidFill>
          <a:ln>
            <a:noFill/>
          </a:ln>
        </p:spPr>
        <p:txBody>
          <a:bodyPr/>
          <a:lstStyle>
            <a:lvl1pPr eaLnBrk="0" hangingPunct="0">
              <a:defRPr>
                <a:solidFill>
                  <a:srgbClr val="000000"/>
                </a:solidFill>
                <a:latin typeface="Calibri" panose="020F0502020204030204" pitchFamily="34" charset="0"/>
                <a:ea typeface="宋体" panose="02010600030101010101" pitchFamily="2" charset="-122"/>
                <a:sym typeface="Calibri" panose="020F0502020204030204" pitchFamily="34" charset="0"/>
              </a:defRPr>
            </a:lvl1pPr>
            <a:lvl2pPr eaLnBrk="0" hangingPunct="0">
              <a:defRPr>
                <a:solidFill>
                  <a:srgbClr val="000000"/>
                </a:solidFill>
                <a:latin typeface="Calibri" panose="020F0502020204030204" pitchFamily="34" charset="0"/>
                <a:ea typeface="宋体" panose="02010600030101010101" pitchFamily="2" charset="-122"/>
                <a:sym typeface="Calibri" panose="020F0502020204030204" pitchFamily="34" charset="0"/>
              </a:defRPr>
            </a:lvl2pPr>
            <a:lvl3pPr eaLnBrk="0" hangingPunct="0">
              <a:defRPr>
                <a:solidFill>
                  <a:srgbClr val="000000"/>
                </a:solidFill>
                <a:latin typeface="Calibri" panose="020F0502020204030204" pitchFamily="34" charset="0"/>
                <a:ea typeface="宋体" panose="02010600030101010101" pitchFamily="2" charset="-122"/>
                <a:sym typeface="Calibri" panose="020F0502020204030204" pitchFamily="34" charset="0"/>
              </a:defRPr>
            </a:lvl3pPr>
            <a:lvl4pPr eaLnBrk="0" hangingPunct="0">
              <a:defRPr>
                <a:solidFill>
                  <a:srgbClr val="000000"/>
                </a:solidFill>
                <a:latin typeface="Calibri" panose="020F0502020204030204" pitchFamily="34" charset="0"/>
                <a:ea typeface="宋体" panose="02010600030101010101" pitchFamily="2" charset="-122"/>
                <a:sym typeface="Calibri" panose="020F0502020204030204" pitchFamily="34" charset="0"/>
              </a:defRPr>
            </a:lvl4pPr>
            <a:lvl5pPr eaLnBrk="0" hangingPunct="0">
              <a:defRPr>
                <a:solidFill>
                  <a:srgbClr val="000000"/>
                </a:solidFill>
                <a:latin typeface="Calibri" panose="020F0502020204030204" pitchFamily="34" charset="0"/>
                <a:ea typeface="宋体" panose="02010600030101010101" pitchFamily="2" charset="-122"/>
                <a:sym typeface="Calibri" panose="020F0502020204030204" pitchFamily="34" charset="0"/>
              </a:defRPr>
            </a:lvl5pPr>
            <a:lvl6pPr marL="2282825" eaLnBrk="0" fontAlgn="base" hangingPunct="0">
              <a:spcBef>
                <a:spcPct val="0"/>
              </a:spcBef>
              <a:spcAft>
                <a:spcPct val="0"/>
              </a:spcAft>
              <a:defRPr>
                <a:solidFill>
                  <a:srgbClr val="000000"/>
                </a:solidFill>
                <a:latin typeface="Calibri" panose="020F0502020204030204" pitchFamily="34" charset="0"/>
                <a:ea typeface="宋体" panose="02010600030101010101" pitchFamily="2" charset="-122"/>
                <a:sym typeface="Calibri" panose="020F0502020204030204" pitchFamily="34" charset="0"/>
              </a:defRPr>
            </a:lvl6pPr>
            <a:lvl7pPr marL="2740025" eaLnBrk="0" fontAlgn="base" hangingPunct="0">
              <a:spcBef>
                <a:spcPct val="0"/>
              </a:spcBef>
              <a:spcAft>
                <a:spcPct val="0"/>
              </a:spcAft>
              <a:defRPr>
                <a:solidFill>
                  <a:srgbClr val="000000"/>
                </a:solidFill>
                <a:latin typeface="Calibri" panose="020F0502020204030204" pitchFamily="34" charset="0"/>
                <a:ea typeface="宋体" panose="02010600030101010101" pitchFamily="2" charset="-122"/>
                <a:sym typeface="Calibri" panose="020F0502020204030204" pitchFamily="34" charset="0"/>
              </a:defRPr>
            </a:lvl7pPr>
            <a:lvl8pPr marL="3197225" eaLnBrk="0" fontAlgn="base" hangingPunct="0">
              <a:spcBef>
                <a:spcPct val="0"/>
              </a:spcBef>
              <a:spcAft>
                <a:spcPct val="0"/>
              </a:spcAft>
              <a:defRPr>
                <a:solidFill>
                  <a:srgbClr val="000000"/>
                </a:solidFill>
                <a:latin typeface="Calibri" panose="020F0502020204030204" pitchFamily="34" charset="0"/>
                <a:ea typeface="宋体" panose="02010600030101010101" pitchFamily="2" charset="-122"/>
                <a:sym typeface="Calibri" panose="020F0502020204030204" pitchFamily="34" charset="0"/>
              </a:defRPr>
            </a:lvl8pPr>
            <a:lvl9pPr marL="3654425" eaLnBrk="0" fontAlgn="base" hangingPunct="0">
              <a:spcBef>
                <a:spcPct val="0"/>
              </a:spcBef>
              <a:spcAft>
                <a:spcPct val="0"/>
              </a:spcAft>
              <a:defRPr>
                <a:solidFill>
                  <a:srgbClr val="000000"/>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endParaRPr lang="zh-CN" altLang="en-US"/>
          </a:p>
        </p:txBody>
      </p:sp>
      <p:sp>
        <p:nvSpPr>
          <p:cNvPr id="1048577" name="Rectangle 1094"/>
          <p:cNvSpPr>
            <a:spLocks noGrp="1" noChangeArrowheads="1"/>
          </p:cNvSpPr>
          <p:nvPr>
            <p:ph type="title" idx="4294967295"/>
          </p:nvPr>
        </p:nvSpPr>
        <p:spPr bwMode="auto">
          <a:xfrm>
            <a:off x="660400" y="228600"/>
            <a:ext cx="9380538" cy="784225"/>
          </a:xfrm>
          <a:prstGeom prst="rect">
            <a:avLst/>
          </a:prstGeom>
          <a:noFill/>
          <a:ln>
            <a:noFill/>
          </a:ln>
        </p:spPr>
        <p:txBody>
          <a:bodyPr vert="horz" wrap="square" lIns="91440" tIns="45720" rIns="91440" bIns="45720" numCol="1" anchor="b" anchorCtr="0" compatLnSpc="1"/>
          <a:lstStyle/>
          <a:p>
            <a:pPr lvl="0"/>
            <a:r>
              <a:rPr lang="zh-CN" altLang="en-US"/>
              <a:t>单击此处编辑母版标题样式</a:t>
            </a:r>
            <a:endParaRPr lang="en-US" altLang="en-US"/>
          </a:p>
        </p:txBody>
      </p:sp>
      <p:sp>
        <p:nvSpPr>
          <p:cNvPr id="1048578" name="Rectangle 1095"/>
          <p:cNvSpPr>
            <a:spLocks noGrp="1" noChangeArrowheads="1"/>
          </p:cNvSpPr>
          <p:nvPr>
            <p:ph type="body" idx="1"/>
          </p:nvPr>
        </p:nvSpPr>
        <p:spPr bwMode="auto">
          <a:xfrm>
            <a:off x="639763" y="1222375"/>
            <a:ext cx="10939462" cy="4775200"/>
          </a:xfrm>
          <a:prstGeom prst="rect">
            <a:avLst/>
          </a:prstGeom>
          <a:noFill/>
          <a:ln>
            <a:noFill/>
          </a:ln>
        </p:spPr>
        <p:txBody>
          <a:bodyPr vert="horz" wrap="square" lIns="0" tIns="45720" rIns="0" bIns="45720" numCol="1" anchor="t" anchorCtr="0" compatLnSpc="1"/>
          <a:lstStyle/>
          <a:p>
            <a:pPr lvl="0"/>
            <a:r>
              <a:rPr lang="zh-CN" altLang="en-US"/>
              <a:t>单击此处编辑母版文本样式</a:t>
            </a:r>
            <a:endParaRPr lang="en-US" altLang="en-US"/>
          </a:p>
          <a:p>
            <a:pPr lvl="1"/>
            <a:r>
              <a:rPr lang="zh-CN" altLang="en-US"/>
              <a:t>第二级</a:t>
            </a:r>
            <a:endParaRPr lang="en-US" altLang="en-US"/>
          </a:p>
          <a:p>
            <a:pPr lvl="2"/>
            <a:r>
              <a:rPr lang="zh-CN" altLang="en-US"/>
              <a:t>第三级</a:t>
            </a:r>
            <a:endParaRPr lang="en-US" altLang="en-US"/>
          </a:p>
          <a:p>
            <a:pPr lvl="3"/>
            <a:r>
              <a:rPr lang="zh-CN" altLang="en-US"/>
              <a:t>第四级</a:t>
            </a:r>
            <a:endParaRPr lang="en-US" altLang="en-US"/>
          </a:p>
          <a:p>
            <a:pPr lvl="4"/>
            <a:r>
              <a:rPr lang="zh-CN" altLang="en-US"/>
              <a:t>第五级</a:t>
            </a:r>
            <a:endParaRPr lang="en-US" altLang="en-US"/>
          </a:p>
        </p:txBody>
      </p:sp>
      <p:sp>
        <p:nvSpPr>
          <p:cNvPr id="1048579" name="Rectangle 1096"/>
          <p:cNvSpPr>
            <a:spLocks noGrp="1" noChangeArrowheads="1"/>
          </p:cNvSpPr>
          <p:nvPr>
            <p:ph type="dt" sz="half" idx="2"/>
          </p:nvPr>
        </p:nvSpPr>
        <p:spPr bwMode="auto">
          <a:xfrm>
            <a:off x="1096963" y="6459538"/>
            <a:ext cx="2473325" cy="365125"/>
          </a:xfrm>
          <a:prstGeom prst="rect">
            <a:avLst/>
          </a:prstGeom>
          <a:noFill/>
          <a:ln>
            <a:noFill/>
          </a:ln>
        </p:spPr>
        <p:txBody>
          <a:bodyPr vert="horz" wrap="square" lIns="91440" tIns="45720" rIns="91440" bIns="45720" numCol="1" anchor="ctr" anchorCtr="0" compatLnSpc="1"/>
          <a:lstStyle>
            <a:lvl1pPr eaLnBrk="1" hangingPunct="1">
              <a:defRPr sz="600">
                <a:solidFill>
                  <a:srgbClr val="FFFFFF"/>
                </a:solidFill>
                <a:ea typeface="微软雅黑" panose="020B0503020204020204" pitchFamily="34" charset="-122"/>
              </a:defRPr>
            </a:lvl1pPr>
          </a:lstStyle>
          <a:p>
            <a:fld id="{7D4FE00E-8C06-457B-9BDE-A197369E635E}" type="datetime1">
              <a:rPr lang="zh-CN" altLang="en-US" smtClean="0"/>
              <a:pPr/>
              <a:t>2026/1/6</a:t>
            </a:fld>
            <a:endParaRPr lang="zh-CN" altLang="en-US" b="1" i="1"/>
          </a:p>
        </p:txBody>
      </p:sp>
      <p:sp>
        <p:nvSpPr>
          <p:cNvPr id="1048580" name="Rectangle 1097"/>
          <p:cNvSpPr>
            <a:spLocks noGrp="1" noChangeArrowheads="1"/>
          </p:cNvSpPr>
          <p:nvPr>
            <p:ph type="ftr" sz="quarter" idx="3"/>
          </p:nvPr>
        </p:nvSpPr>
        <p:spPr bwMode="auto">
          <a:xfrm>
            <a:off x="3686175" y="6459538"/>
            <a:ext cx="4822825" cy="365125"/>
          </a:xfrm>
          <a:prstGeom prst="rect">
            <a:avLst/>
          </a:prstGeom>
          <a:noFill/>
          <a:ln>
            <a:noFill/>
          </a:ln>
        </p:spPr>
        <p:txBody>
          <a:bodyPr vert="horz" wrap="square" lIns="91440" tIns="45720" rIns="91440" bIns="45720" numCol="1" anchor="ctr" anchorCtr="0" compatLnSpc="1"/>
          <a:lstStyle>
            <a:lvl1pPr algn="ctr" eaLnBrk="1" hangingPunct="1">
              <a:defRPr sz="600" b="1" i="1">
                <a:solidFill>
                  <a:srgbClr val="FFFFFF"/>
                </a:solidFill>
                <a:ea typeface="微软雅黑" panose="020B0503020204020204" pitchFamily="34" charset="-122"/>
              </a:defRPr>
            </a:lvl1pPr>
          </a:lstStyle>
          <a:p>
            <a:endParaRPr lang="zh-CN" altLang="en-US"/>
          </a:p>
        </p:txBody>
      </p:sp>
      <p:sp>
        <p:nvSpPr>
          <p:cNvPr id="1048581" name="Rectangle 1098"/>
          <p:cNvSpPr>
            <a:spLocks noGrp="1" noChangeArrowheads="1"/>
          </p:cNvSpPr>
          <p:nvPr>
            <p:ph type="sldNum" sz="quarter" idx="4"/>
          </p:nvPr>
        </p:nvSpPr>
        <p:spPr bwMode="auto">
          <a:xfrm>
            <a:off x="10744200" y="6415088"/>
            <a:ext cx="1311275" cy="365125"/>
          </a:xfrm>
          <a:prstGeom prst="rect">
            <a:avLst/>
          </a:prstGeom>
          <a:noFill/>
          <a:ln>
            <a:noFill/>
          </a:ln>
        </p:spPr>
        <p:txBody>
          <a:bodyPr vert="horz" wrap="square" lIns="91440" tIns="45720" rIns="91440" bIns="45720" numCol="1" anchor="ctr" anchorCtr="0" compatLnSpc="1"/>
          <a:lstStyle>
            <a:lvl1pPr algn="r" eaLnBrk="1" hangingPunct="1">
              <a:defRPr sz="2400" b="1" i="1" smtClean="0">
                <a:solidFill>
                  <a:srgbClr val="FFFFFF"/>
                </a:solidFill>
                <a:ea typeface="微软雅黑" panose="020B0503020204020204" pitchFamily="34" charset="-122"/>
              </a:defRPr>
            </a:lvl1pPr>
          </a:lstStyle>
          <a:p>
            <a:fld id="{4735416B-1EEB-4908-B3FA-75CB8A360816}" type="slidenum">
              <a:rPr lang="zh-CN" altLang="en-US"/>
              <a:pPr/>
              <a:t>‹#›</a:t>
            </a:fld>
            <a:endParaRPr lang="zh-CN" altLang="en-US"/>
          </a:p>
        </p:txBody>
      </p:sp>
      <p:cxnSp>
        <p:nvCxnSpPr>
          <p:cNvPr id="3145728" name="Line 2054"/>
          <p:cNvCxnSpPr>
            <a:cxnSpLocks noChangeShapeType="1"/>
          </p:cNvCxnSpPr>
          <p:nvPr/>
        </p:nvCxnSpPr>
        <p:spPr bwMode="auto">
          <a:xfrm>
            <a:off x="639763" y="1028700"/>
            <a:ext cx="9401175" cy="0"/>
          </a:xfrm>
          <a:prstGeom prst="line">
            <a:avLst/>
          </a:prstGeom>
          <a:noFill/>
          <a:ln w="19050">
            <a:solidFill>
              <a:srgbClr val="0B4DA2"/>
            </a:solidFill>
            <a:round/>
          </a:ln>
        </p:spPr>
      </p:cxnSp>
      <p:pic>
        <p:nvPicPr>
          <p:cNvPr id="2097152" name="Picture 2057"/>
          <p:cNvPicPr>
            <a:picLocks noChangeAspect="1" noChangeArrowheads="1"/>
          </p:cNvPicPr>
          <p:nvPr/>
        </p:nvPicPr>
        <p:blipFill>
          <a:blip r:embed="rId13" cstate="print"/>
          <a:srcRect l="18823" t="8015" r="10895" b="13808"/>
          <a:stretch>
            <a:fillRect/>
          </a:stretch>
        </p:blipFill>
        <p:spPr bwMode="auto">
          <a:xfrm>
            <a:off x="10668000" y="84138"/>
            <a:ext cx="836613" cy="1016000"/>
          </a:xfrm>
          <a:prstGeom prst="rect">
            <a:avLst/>
          </a:prstGeom>
          <a:noFill/>
          <a:ln>
            <a:noFill/>
          </a:ln>
        </p:spPr>
      </p:pic>
      <p:sp>
        <p:nvSpPr>
          <p:cNvPr id="1048582" name="Rectangle 233"/>
          <p:cNvSpPr>
            <a:spLocks noChangeArrowheads="1"/>
          </p:cNvSpPr>
          <p:nvPr userDrawn="1"/>
        </p:nvSpPr>
        <p:spPr bwMode="auto">
          <a:xfrm>
            <a:off x="331788" y="428625"/>
            <a:ext cx="153987" cy="457200"/>
          </a:xfrm>
          <a:prstGeom prst="rect">
            <a:avLst/>
          </a:prstGeom>
          <a:solidFill>
            <a:srgbClr val="C00000"/>
          </a:solidFill>
          <a:ln>
            <a:noFill/>
          </a:ln>
        </p:spPr>
        <p:txBody>
          <a:bodyPr anchor="ct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algn="ctr">
              <a:lnSpc>
                <a:spcPct val="100000"/>
              </a:lnSpc>
              <a:spcBef>
                <a:spcPct val="0"/>
              </a:spcBef>
              <a:spcAft>
                <a:spcPct val="0"/>
              </a:spcAft>
              <a:buFontTx/>
              <a:buNone/>
            </a:pPr>
            <a:endParaRPr lang="zh-CN" altLang="en-US" sz="1800">
              <a:solidFill>
                <a:srgbClr val="FFFFFF"/>
              </a:solidFill>
              <a:latin typeface="华文中宋" panose="02010600040101010101" pitchFamily="2" charset="-122"/>
              <a:ea typeface="华文中宋" panose="02010600040101010101" pitchFamily="2" charset="-122"/>
            </a:endParaRPr>
          </a:p>
        </p:txBody>
      </p:sp>
      <p:cxnSp>
        <p:nvCxnSpPr>
          <p:cNvPr id="3145729" name="Line 404"/>
          <p:cNvCxnSpPr>
            <a:cxnSpLocks noChangeShapeType="1"/>
          </p:cNvCxnSpPr>
          <p:nvPr userDrawn="1"/>
        </p:nvCxnSpPr>
        <p:spPr bwMode="auto">
          <a:xfrm>
            <a:off x="550863" y="428625"/>
            <a:ext cx="0" cy="457200"/>
          </a:xfrm>
          <a:prstGeom prst="line">
            <a:avLst/>
          </a:prstGeom>
          <a:noFill/>
          <a:ln w="38100">
            <a:solidFill>
              <a:srgbClr val="C00000"/>
            </a:solidFill>
            <a:round/>
          </a:ln>
        </p:spPr>
      </p:cxnSp>
    </p:spTree>
    <p:extLst>
      <p:ext uri="{BB962C8B-B14F-4D97-AF65-F5344CB8AC3E}">
        <p14:creationId xmlns:p14="http://schemas.microsoft.com/office/powerpoint/2010/main" val="1217847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lnSpc>
          <a:spcPct val="85000"/>
        </a:lnSpc>
        <a:spcBef>
          <a:spcPct val="0"/>
        </a:spcBef>
        <a:spcAft>
          <a:spcPct val="0"/>
        </a:spcAft>
        <a:defRPr sz="3000">
          <a:solidFill>
            <a:srgbClr val="808080"/>
          </a:solidFill>
          <a:latin typeface="+mj-lt"/>
          <a:ea typeface="+mj-ea"/>
          <a:cs typeface="+mj-cs"/>
        </a:defRPr>
      </a:lvl1pPr>
      <a:lvl2pPr algn="l" rtl="0" eaLnBrk="0" fontAlgn="base" hangingPunct="0">
        <a:lnSpc>
          <a:spcPct val="85000"/>
        </a:lnSpc>
        <a:spcBef>
          <a:spcPct val="0"/>
        </a:spcBef>
        <a:spcAft>
          <a:spcPct val="0"/>
        </a:spcAft>
        <a:defRPr sz="3000">
          <a:solidFill>
            <a:srgbClr val="808080"/>
          </a:solidFill>
          <a:latin typeface="Calibri Light" panose="020F0302020204030204"/>
          <a:ea typeface="宋体" panose="02010600030101010101" pitchFamily="2" charset="-122"/>
        </a:defRPr>
      </a:lvl2pPr>
      <a:lvl3pPr algn="l" rtl="0" eaLnBrk="0" fontAlgn="base" hangingPunct="0">
        <a:lnSpc>
          <a:spcPct val="85000"/>
        </a:lnSpc>
        <a:spcBef>
          <a:spcPct val="0"/>
        </a:spcBef>
        <a:spcAft>
          <a:spcPct val="0"/>
        </a:spcAft>
        <a:defRPr sz="3000">
          <a:solidFill>
            <a:srgbClr val="808080"/>
          </a:solidFill>
          <a:latin typeface="Calibri Light" panose="020F0302020204030204"/>
          <a:ea typeface="宋体" panose="02010600030101010101" pitchFamily="2" charset="-122"/>
        </a:defRPr>
      </a:lvl3pPr>
      <a:lvl4pPr algn="l" rtl="0" eaLnBrk="0" fontAlgn="base" hangingPunct="0">
        <a:lnSpc>
          <a:spcPct val="85000"/>
        </a:lnSpc>
        <a:spcBef>
          <a:spcPct val="0"/>
        </a:spcBef>
        <a:spcAft>
          <a:spcPct val="0"/>
        </a:spcAft>
        <a:defRPr sz="3000">
          <a:solidFill>
            <a:srgbClr val="808080"/>
          </a:solidFill>
          <a:latin typeface="Calibri Light" panose="020F0302020204030204"/>
          <a:ea typeface="宋体" panose="02010600030101010101" pitchFamily="2" charset="-122"/>
        </a:defRPr>
      </a:lvl4pPr>
      <a:lvl5pPr algn="l" rtl="0" eaLnBrk="0" fontAlgn="base" hangingPunct="0">
        <a:lnSpc>
          <a:spcPct val="85000"/>
        </a:lnSpc>
        <a:spcBef>
          <a:spcPct val="0"/>
        </a:spcBef>
        <a:spcAft>
          <a:spcPct val="0"/>
        </a:spcAft>
        <a:defRPr sz="3000">
          <a:solidFill>
            <a:srgbClr val="808080"/>
          </a:solidFill>
          <a:latin typeface="Calibri Light" panose="020F0302020204030204"/>
          <a:ea typeface="宋体" panose="02010600030101010101" pitchFamily="2" charset="-122"/>
        </a:defRPr>
      </a:lvl5pPr>
      <a:lvl6pPr marL="457200" algn="l" rtl="0" fontAlgn="base">
        <a:lnSpc>
          <a:spcPct val="85000"/>
        </a:lnSpc>
        <a:spcBef>
          <a:spcPct val="0"/>
        </a:spcBef>
        <a:spcAft>
          <a:spcPct val="0"/>
        </a:spcAft>
        <a:defRPr sz="3000">
          <a:solidFill>
            <a:srgbClr val="808080"/>
          </a:solidFill>
          <a:latin typeface="Calibri Light" panose="020F0302020204030204"/>
          <a:ea typeface="宋体" panose="02010600030101010101" pitchFamily="2" charset="-122"/>
        </a:defRPr>
      </a:lvl6pPr>
      <a:lvl7pPr marL="914400" algn="l" rtl="0" fontAlgn="base">
        <a:lnSpc>
          <a:spcPct val="85000"/>
        </a:lnSpc>
        <a:spcBef>
          <a:spcPct val="0"/>
        </a:spcBef>
        <a:spcAft>
          <a:spcPct val="0"/>
        </a:spcAft>
        <a:defRPr sz="3000">
          <a:solidFill>
            <a:srgbClr val="808080"/>
          </a:solidFill>
          <a:latin typeface="Calibri Light" panose="020F0302020204030204"/>
          <a:ea typeface="宋体" panose="02010600030101010101" pitchFamily="2" charset="-122"/>
        </a:defRPr>
      </a:lvl7pPr>
      <a:lvl8pPr marL="1371600" algn="l" rtl="0" fontAlgn="base">
        <a:lnSpc>
          <a:spcPct val="85000"/>
        </a:lnSpc>
        <a:spcBef>
          <a:spcPct val="0"/>
        </a:spcBef>
        <a:spcAft>
          <a:spcPct val="0"/>
        </a:spcAft>
        <a:defRPr sz="3000">
          <a:solidFill>
            <a:srgbClr val="808080"/>
          </a:solidFill>
          <a:latin typeface="Calibri Light" panose="020F0302020204030204"/>
          <a:ea typeface="宋体" panose="02010600030101010101" pitchFamily="2" charset="-122"/>
        </a:defRPr>
      </a:lvl8pPr>
      <a:lvl9pPr marL="1828800" algn="l" rtl="0" fontAlgn="base">
        <a:lnSpc>
          <a:spcPct val="85000"/>
        </a:lnSpc>
        <a:spcBef>
          <a:spcPct val="0"/>
        </a:spcBef>
        <a:spcAft>
          <a:spcPct val="0"/>
        </a:spcAft>
        <a:defRPr sz="3000">
          <a:solidFill>
            <a:srgbClr val="808080"/>
          </a:solidFill>
          <a:latin typeface="Calibri Light" panose="020F0302020204030204"/>
          <a:ea typeface="宋体" panose="02010600030101010101" pitchFamily="2" charset="-122"/>
        </a:defRPr>
      </a:lvl9pPr>
    </p:titleStyle>
    <p:bodyStyle>
      <a:lvl1pPr marL="68580" indent="-68580" algn="l" rtl="0" eaLnBrk="0" fontAlgn="base" hangingPunct="0">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mn-lt"/>
          <a:ea typeface="+mn-ea"/>
          <a:cs typeface="+mn-cs"/>
        </a:defRPr>
      </a:lvl1pPr>
      <a:lvl2pPr marL="288925" indent="-139700" algn="l" rtl="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mn-lt"/>
          <a:ea typeface="+mn-ea"/>
        </a:defRPr>
      </a:lvl2pPr>
      <a:lvl3pPr marL="424180" indent="-136525" algn="l" rtl="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mn-lt"/>
          <a:ea typeface="+mn-ea"/>
        </a:defRPr>
      </a:lvl3pPr>
      <a:lvl4pPr marL="560705" indent="-136525" algn="l" rtl="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mn-lt"/>
          <a:ea typeface="+mn-ea"/>
        </a:defRPr>
      </a:lvl4pPr>
      <a:lvl5pPr marL="698500" indent="-139700" algn="l" rtl="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mn-lt"/>
          <a:ea typeface="+mn-ea"/>
        </a:defRPr>
      </a:lvl5pPr>
      <a:lvl6pPr marL="1155700" indent="-139700" algn="l" rtl="0" fontAlgn="base">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mn-lt"/>
          <a:ea typeface="+mn-ea"/>
        </a:defRPr>
      </a:lvl6pPr>
      <a:lvl7pPr marL="1612900" indent="-139700" algn="l" rtl="0" fontAlgn="base">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mn-lt"/>
          <a:ea typeface="+mn-ea"/>
        </a:defRPr>
      </a:lvl7pPr>
      <a:lvl8pPr marL="2070100" indent="-139700" algn="l" rtl="0" fontAlgn="base">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mn-lt"/>
          <a:ea typeface="+mn-ea"/>
        </a:defRPr>
      </a:lvl8pPr>
      <a:lvl9pPr marL="2527300" indent="-139700" algn="l" rtl="0" fontAlgn="base">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image" Target="../media/image25.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customXml" Target="../ink/ink3.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customXml" Target="../ink/ink2.xml"/><Relationship Id="rId4" Type="http://schemas.openxmlformats.org/officeDocument/2006/relationships/image" Target="../media/image19.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customXml" Target="../ink/ink4.xml"/><Relationship Id="rId4" Type="http://schemas.openxmlformats.org/officeDocument/2006/relationships/image" Target="../media/image27.pn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2.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9.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customXml" Target="../ink/ink5.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7.png"/><Relationship Id="rId4" Type="http://schemas.openxmlformats.org/officeDocument/2006/relationships/image" Target="../media/image43.png"/><Relationship Id="rId9" Type="http://schemas.openxmlformats.org/officeDocument/2006/relationships/customXml" Target="../ink/ink6.xml"/></Relationships>
</file>

<file path=ppt/slides/_rels/slide19.xml.rels><?xml version="1.0" encoding="UTF-8" standalone="yes"?>
<Relationships xmlns="http://schemas.openxmlformats.org/package/2006/relationships"><Relationship Id="rId8" Type="http://schemas.openxmlformats.org/officeDocument/2006/relationships/customXml" Target="../ink/ink8.xml"/><Relationship Id="rId3" Type="http://schemas.openxmlformats.org/officeDocument/2006/relationships/image" Target="../media/image380.png"/><Relationship Id="rId7"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customXml" Target="../ink/ink7.xml"/><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45.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6.png"/><Relationship Id="rId1" Type="http://schemas.openxmlformats.org/officeDocument/2006/relationships/slideLayout" Target="../slideLayouts/slideLayout13.xml"/><Relationship Id="rId5" Type="http://schemas.openxmlformats.org/officeDocument/2006/relationships/image" Target="../media/image58.pn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3.xml"/><Relationship Id="rId5" Type="http://schemas.openxmlformats.org/officeDocument/2006/relationships/image" Target="../media/image62.png"/><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3.xml"/><Relationship Id="rId4" Type="http://schemas.openxmlformats.org/officeDocument/2006/relationships/image" Target="../media/image69.png"/></Relationships>
</file>

<file path=ppt/slides/_rels/slide2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3.xml"/><Relationship Id="rId5" Type="http://schemas.openxmlformats.org/officeDocument/2006/relationships/image" Target="../media/image73.png"/><Relationship Id="rId4" Type="http://schemas.openxmlformats.org/officeDocument/2006/relationships/image" Target="../media/image7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4" name="Rectangle 472"/>
          <p:cNvSpPr>
            <a:spLocks noChangeArrowheads="1"/>
          </p:cNvSpPr>
          <p:nvPr/>
        </p:nvSpPr>
        <p:spPr bwMode="auto">
          <a:xfrm>
            <a:off x="3175" y="4991100"/>
            <a:ext cx="12188825" cy="1866900"/>
          </a:xfrm>
          <a:prstGeom prst="rect">
            <a:avLst/>
          </a:prstGeom>
          <a:solidFill>
            <a:srgbClr val="00447C"/>
          </a:solidFill>
          <a:ln>
            <a:noFill/>
          </a:ln>
        </p:spPr>
        <p:txBody>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425450" indent="-136525">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561975" indent="-136525">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700405" indent="-1397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1157605"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1614805"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2072005"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2529205"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ClrTx/>
              <a:buSzTx/>
              <a:buFontTx/>
              <a:buNone/>
            </a:pPr>
            <a:endParaRPr lang="zh-CN" altLang="en-US" sz="1800">
              <a:solidFill>
                <a:srgbClr val="000000"/>
              </a:solidFill>
            </a:endParaRPr>
          </a:p>
        </p:txBody>
      </p:sp>
      <p:sp>
        <p:nvSpPr>
          <p:cNvPr id="1048666" name="Rectangle 476"/>
          <p:cNvSpPr>
            <a:spLocks noGrp="1" noChangeArrowheads="1"/>
          </p:cNvSpPr>
          <p:nvPr>
            <p:ph type="subTitle" idx="4294967295"/>
          </p:nvPr>
        </p:nvSpPr>
        <p:spPr>
          <a:xfrm>
            <a:off x="1066798" y="4881562"/>
            <a:ext cx="10058400" cy="1716088"/>
          </a:xfrm>
        </p:spPr>
        <p:txBody>
          <a:bodyPr anchor="ctr"/>
          <a:lstStyle/>
          <a:p>
            <a:pPr marL="0" indent="0" algn="ctr" eaLnBrk="1" hangingPunct="1">
              <a:lnSpc>
                <a:spcPct val="200000"/>
              </a:lnSpc>
              <a:buNone/>
            </a:pPr>
            <a:r>
              <a:rPr lang="zh-CN" altLang="en-US" sz="2800" b="1" spc="300" dirty="0">
                <a:solidFill>
                  <a:srgbClr val="FFFFFF"/>
                </a:solidFill>
                <a:latin typeface="微软雅黑" panose="020B0503020204020204" pitchFamily="34" charset="-122"/>
                <a:ea typeface="微软雅黑" panose="020B0503020204020204" pitchFamily="34" charset="-122"/>
              </a:rPr>
              <a:t>答辩人：于福超    导师：修贤超   申请学位：专业硕士 </a:t>
            </a:r>
            <a:br>
              <a:rPr lang="en-US" altLang="en-US" sz="2800" b="1" spc="300" dirty="0">
                <a:solidFill>
                  <a:srgbClr val="FFFFFF"/>
                </a:solidFill>
                <a:latin typeface="微软雅黑" panose="020B0503020204020204" pitchFamily="34" charset="-122"/>
                <a:ea typeface="微软雅黑" panose="020B0503020204020204" pitchFamily="34" charset="-122"/>
              </a:rPr>
            </a:br>
            <a:r>
              <a:rPr lang="en-US" altLang="en-US" sz="2000" b="1" spc="300" dirty="0">
                <a:solidFill>
                  <a:srgbClr val="FFFFFF"/>
                </a:solidFill>
                <a:latin typeface="微软雅黑" panose="020B0503020204020204" pitchFamily="34" charset="-122"/>
                <a:ea typeface="微软雅黑" panose="020B0503020204020204" pitchFamily="34" charset="-122"/>
              </a:rPr>
              <a:t>20</a:t>
            </a:r>
            <a:r>
              <a:rPr lang="en-US" altLang="zh-CN" sz="2000" b="1" spc="300" dirty="0">
                <a:solidFill>
                  <a:srgbClr val="FFFFFF"/>
                </a:solidFill>
                <a:latin typeface="微软雅黑" panose="020B0503020204020204" pitchFamily="34" charset="-122"/>
                <a:ea typeface="微软雅黑" panose="020B0503020204020204" pitchFamily="34" charset="-122"/>
              </a:rPr>
              <a:t>24</a:t>
            </a:r>
            <a:r>
              <a:rPr lang="en-US" altLang="en-US" sz="2000" b="1" spc="300" dirty="0">
                <a:solidFill>
                  <a:srgbClr val="FFFFFF"/>
                </a:solidFill>
                <a:latin typeface="微软雅黑" panose="020B0503020204020204" pitchFamily="34" charset="-122"/>
                <a:ea typeface="微软雅黑" panose="020B0503020204020204" pitchFamily="34" charset="-122"/>
              </a:rPr>
              <a:t>年</a:t>
            </a:r>
            <a:r>
              <a:rPr lang="en-US" altLang="zh-CN" sz="2000" b="1" spc="300" dirty="0">
                <a:solidFill>
                  <a:srgbClr val="FFFFFF"/>
                </a:solidFill>
                <a:latin typeface="微软雅黑" panose="020B0503020204020204" pitchFamily="34" charset="-122"/>
                <a:ea typeface="微软雅黑" panose="020B0503020204020204" pitchFamily="34" charset="-122"/>
              </a:rPr>
              <a:t>06</a:t>
            </a:r>
            <a:r>
              <a:rPr lang="en-US" altLang="en-US" sz="2000" b="1" spc="300" dirty="0">
                <a:solidFill>
                  <a:srgbClr val="FFFFFF"/>
                </a:solidFill>
                <a:latin typeface="微软雅黑" panose="020B0503020204020204" pitchFamily="34" charset="-122"/>
                <a:ea typeface="微软雅黑" panose="020B0503020204020204" pitchFamily="34" charset="-122"/>
              </a:rPr>
              <a:t>月</a:t>
            </a:r>
            <a:r>
              <a:rPr lang="en-US" altLang="zh-CN" sz="2000" b="1" spc="300" dirty="0">
                <a:solidFill>
                  <a:srgbClr val="FFFFFF"/>
                </a:solidFill>
                <a:latin typeface="微软雅黑" panose="020B0503020204020204" pitchFamily="34" charset="-122"/>
                <a:ea typeface="微软雅黑" panose="020B0503020204020204" pitchFamily="34" charset="-122"/>
              </a:rPr>
              <a:t>11</a:t>
            </a:r>
            <a:r>
              <a:rPr lang="zh-CN" altLang="en-US" sz="2000" b="1" spc="300" dirty="0">
                <a:solidFill>
                  <a:srgbClr val="FFFFFF"/>
                </a:solidFill>
                <a:latin typeface="微软雅黑" panose="020B0503020204020204" pitchFamily="34" charset="-122"/>
                <a:ea typeface="微软雅黑" panose="020B0503020204020204" pitchFamily="34" charset="-122"/>
              </a:rPr>
              <a:t>日</a:t>
            </a:r>
            <a:endParaRPr lang="en-US" altLang="en-US" sz="2000" spc="300" dirty="0">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89DB14B3-731A-4352-BC82-B1993596BD11}" type="slidenum">
              <a:rPr lang="zh-CN" altLang="en-US" smtClean="0"/>
              <a:t>1</a:t>
            </a:fld>
            <a:endParaRPr lang="zh-CN" altLang="en-US" dirty="0"/>
          </a:p>
        </p:txBody>
      </p:sp>
      <p:sp>
        <p:nvSpPr>
          <p:cNvPr id="2" name="矩形 1">
            <a:extLst>
              <a:ext uri="{FF2B5EF4-FFF2-40B4-BE49-F238E27FC236}">
                <a16:creationId xmlns:a16="http://schemas.microsoft.com/office/drawing/2014/main" id="{24ADC8AA-4989-BB48-AB92-ECAFE943AB6E}"/>
              </a:ext>
            </a:extLst>
          </p:cNvPr>
          <p:cNvSpPr/>
          <p:nvPr/>
        </p:nvSpPr>
        <p:spPr>
          <a:xfrm>
            <a:off x="531517" y="2086143"/>
            <a:ext cx="11437714" cy="1754326"/>
          </a:xfrm>
          <a:prstGeom prst="rect">
            <a:avLst/>
          </a:prstGeom>
          <a:noFill/>
        </p:spPr>
        <p:txBody>
          <a:bodyPr wrap="square" rtlCol="0">
            <a:spAutoFit/>
          </a:bodyPr>
          <a:lstStyle/>
          <a:p>
            <a:pPr algn="ctr"/>
            <a:r>
              <a:rPr lang="zh-CN" altLang="en-US" sz="5400" b="1" kern="0" spc="300" dirty="0">
                <a:solidFill>
                  <a:srgbClr val="04437D"/>
                </a:solidFill>
                <a:effectLst>
                  <a:outerShdw blurRad="50800" dist="38100" dir="2700000" algn="tl" rotWithShape="0">
                    <a:schemeClr val="accent5">
                      <a:lumMod val="50000"/>
                      <a:alpha val="40000"/>
                    </a:schemeClr>
                  </a:outerShdw>
                </a:effectLst>
                <a:latin typeface="微软雅黑" panose="020B0503020204020204" pitchFamily="34" charset="-122"/>
                <a:ea typeface="微软雅黑" panose="020B0503020204020204" pitchFamily="34" charset="-122"/>
              </a:rPr>
              <a:t>基于迁移学习的轴承故障</a:t>
            </a:r>
            <a:br>
              <a:rPr lang="zh-CN" altLang="en-US" sz="5400" b="1" kern="0" spc="300" dirty="0">
                <a:solidFill>
                  <a:srgbClr val="04437D"/>
                </a:solidFill>
                <a:effectLst>
                  <a:outerShdw blurRad="50800" dist="38100" dir="2700000" algn="tl" rotWithShape="0">
                    <a:schemeClr val="accent5">
                      <a:lumMod val="50000"/>
                      <a:alpha val="40000"/>
                    </a:schemeClr>
                  </a:outerShdw>
                </a:effectLst>
                <a:latin typeface="微软雅黑" panose="020B0503020204020204" pitchFamily="34" charset="-122"/>
                <a:ea typeface="微软雅黑" panose="020B0503020204020204" pitchFamily="34" charset="-122"/>
              </a:rPr>
            </a:br>
            <a:r>
              <a:rPr lang="zh-CN" altLang="en-US" sz="5400" b="1" kern="0" spc="300" dirty="0">
                <a:solidFill>
                  <a:srgbClr val="04437D"/>
                </a:solidFill>
                <a:effectLst>
                  <a:outerShdw blurRad="50800" dist="38100" dir="2700000" algn="tl" rotWithShape="0">
                    <a:schemeClr val="accent5">
                      <a:lumMod val="50000"/>
                      <a:alpha val="40000"/>
                    </a:schemeClr>
                  </a:outerShdw>
                </a:effectLst>
                <a:latin typeface="微软雅黑" panose="020B0503020204020204" pitchFamily="34" charset="-122"/>
                <a:ea typeface="微软雅黑" panose="020B0503020204020204" pitchFamily="34" charset="-122"/>
              </a:rPr>
              <a:t>诊断技术研究</a:t>
            </a:r>
            <a:endParaRPr lang="en-US" altLang="zh-CN" sz="5400" b="1" kern="0" spc="300" dirty="0">
              <a:solidFill>
                <a:srgbClr val="04437D"/>
              </a:solidFill>
              <a:effectLst>
                <a:outerShdw blurRad="50800" dist="38100" dir="2700000" algn="tl" rotWithShape="0">
                  <a:schemeClr val="accent5">
                    <a:lumMod val="50000"/>
                    <a:alpha val="40000"/>
                  </a:schemeClr>
                </a:outerShdw>
              </a:effectLst>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id="{CCF9B787-A14D-EB40-B600-6D979B27028D}"/>
              </a:ext>
            </a:extLst>
          </p:cNvPr>
          <p:cNvSpPr txBox="1"/>
          <p:nvPr/>
        </p:nvSpPr>
        <p:spPr>
          <a:xfrm>
            <a:off x="754335" y="412868"/>
            <a:ext cx="7116052" cy="510909"/>
          </a:xfrm>
          <a:prstGeom prst="rect">
            <a:avLst/>
          </a:prstGeom>
          <a:noFill/>
        </p:spPr>
        <p:txBody>
          <a:bodyPr wrap="square" rtlCol="0">
            <a:spAutoFit/>
          </a:bodyPr>
          <a:lstStyle>
            <a:defPPr>
              <a:defRPr lang="zh-CN"/>
            </a:defPPr>
            <a:lvl1pPr algn="ctr">
              <a:defRPr sz="4000" b="1" kern="0" spc="300">
                <a:solidFill>
                  <a:srgbClr val="00447C"/>
                </a:solidFill>
                <a:latin typeface="微软雅黑" panose="020B0503020204020204" pitchFamily="34" charset="-122"/>
                <a:ea typeface="微软雅黑" panose="020B0503020204020204" pitchFamily="34" charset="-122"/>
              </a:defRPr>
            </a:lvl1pPr>
          </a:lstStyle>
          <a:p>
            <a:pPr algn="l" eaLnBrk="0" fontAlgn="base" hangingPunct="0">
              <a:lnSpc>
                <a:spcPct val="85000"/>
              </a:lnSpc>
              <a:spcBef>
                <a:spcPct val="0"/>
              </a:spcBef>
              <a:spcAft>
                <a:spcPct val="0"/>
              </a:spcAft>
            </a:pPr>
            <a:r>
              <a:rPr kumimoji="1" lang="en-US" altLang="zh-CN" sz="3200" kern="1200" dirty="0">
                <a:solidFill>
                  <a:srgbClr val="04437D"/>
                </a:solidFill>
                <a:latin typeface="Microsoft YaHei" panose="020B0503020204020204" pitchFamily="34" charset="-122"/>
                <a:ea typeface="Microsoft YaHei" panose="020B0503020204020204" pitchFamily="34" charset="-122"/>
              </a:rPr>
              <a:t>2021</a:t>
            </a:r>
            <a:r>
              <a:rPr kumimoji="1" lang="zh-CN" altLang="en-US" sz="3200" kern="1200" dirty="0">
                <a:solidFill>
                  <a:srgbClr val="04437D"/>
                </a:solidFill>
                <a:latin typeface="Microsoft YaHei" panose="020B0503020204020204" pitchFamily="34" charset="-122"/>
                <a:ea typeface="Microsoft YaHei" panose="020B0503020204020204" pitchFamily="34" charset="-122"/>
              </a:rPr>
              <a:t>级硕士研究生毕业答辩</a:t>
            </a:r>
          </a:p>
        </p:txBody>
      </p:sp>
    </p:spTree>
    <p:custDataLst>
      <p:tags r:id="rId1"/>
    </p:custDataLst>
    <p:extLst>
      <p:ext uri="{BB962C8B-B14F-4D97-AF65-F5344CB8AC3E}">
        <p14:creationId xmlns:p14="http://schemas.microsoft.com/office/powerpoint/2010/main" val="1457519397"/>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FE631C07-AC4E-2B3C-0340-E84E8134A73C}"/>
              </a:ext>
            </a:extLst>
          </p:cNvPr>
          <p:cNvPicPr>
            <a:picLocks noChangeAspect="1"/>
          </p:cNvPicPr>
          <p:nvPr/>
        </p:nvPicPr>
        <p:blipFill rotWithShape="1">
          <a:blip r:embed="rId3"/>
          <a:srcRect t="10403" r="13271" b="9303"/>
          <a:stretch/>
        </p:blipFill>
        <p:spPr>
          <a:xfrm>
            <a:off x="268590" y="1621621"/>
            <a:ext cx="7284059" cy="3793337"/>
          </a:xfrm>
          <a:prstGeom prst="rect">
            <a:avLst/>
          </a:prstGeom>
        </p:spPr>
      </p:pic>
      <p:sp>
        <p:nvSpPr>
          <p:cNvPr id="4" name="幻灯片编号占位符 3"/>
          <p:cNvSpPr>
            <a:spLocks noGrp="1"/>
          </p:cNvSpPr>
          <p:nvPr>
            <p:ph type="sldNum" sz="quarter" idx="12"/>
          </p:nvPr>
        </p:nvSpPr>
        <p:spPr/>
        <p:txBody>
          <a:bodyPr/>
          <a:lstStyle/>
          <a:p>
            <a:fld id="{89DB14B3-731A-4352-BC82-B1993596BD11}" type="slidenum">
              <a:rPr lang="zh-CN" altLang="en-US" smtClean="0"/>
              <a:pPr/>
              <a:t>10</a:t>
            </a:fld>
            <a:endParaRPr lang="zh-CN" altLang="en-US" dirty="0"/>
          </a:p>
        </p:txBody>
      </p:sp>
      <p:sp>
        <p:nvSpPr>
          <p:cNvPr id="6" name="文本框 5">
            <a:extLst>
              <a:ext uri="{FF2B5EF4-FFF2-40B4-BE49-F238E27FC236}">
                <a16:creationId xmlns:a16="http://schemas.microsoft.com/office/drawing/2014/main" id="{FDB2303B-ED29-2F23-C153-CFE8924E13E0}"/>
              </a:ext>
            </a:extLst>
          </p:cNvPr>
          <p:cNvSpPr txBox="1"/>
          <p:nvPr/>
        </p:nvSpPr>
        <p:spPr>
          <a:xfrm>
            <a:off x="587951" y="1144281"/>
            <a:ext cx="2113103" cy="430887"/>
          </a:xfrm>
          <a:prstGeom prst="rect">
            <a:avLst/>
          </a:prstGeom>
          <a:noFill/>
        </p:spPr>
        <p:txBody>
          <a:bodyPr wrap="square">
            <a:spAutoFit/>
          </a:bodyPr>
          <a:lstStyle/>
          <a:p>
            <a:r>
              <a:rPr kumimoji="1" lang="zh-CN" altLang="en-US" sz="2200" b="1" dirty="0">
                <a:solidFill>
                  <a:srgbClr val="04437D"/>
                </a:solidFill>
                <a:latin typeface="Microsoft YaHei" panose="020B0503020204020204" pitchFamily="34" charset="-122"/>
                <a:ea typeface="Microsoft YaHei" panose="020B0503020204020204" pitchFamily="34" charset="-122"/>
              </a:rPr>
              <a:t>暹罗网络架构</a:t>
            </a:r>
            <a:endParaRPr lang="zh-CN" altLang="en-US" sz="2200" dirty="0"/>
          </a:p>
        </p:txBody>
      </p:sp>
      <p:sp>
        <p:nvSpPr>
          <p:cNvPr id="2" name="文本框 1">
            <a:extLst>
              <a:ext uri="{FF2B5EF4-FFF2-40B4-BE49-F238E27FC236}">
                <a16:creationId xmlns:a16="http://schemas.microsoft.com/office/drawing/2014/main" id="{DD354B17-9724-7BF8-5E26-4E95D1AC3697}"/>
              </a:ext>
            </a:extLst>
          </p:cNvPr>
          <p:cNvSpPr txBox="1"/>
          <p:nvPr/>
        </p:nvSpPr>
        <p:spPr>
          <a:xfrm>
            <a:off x="640685" y="196515"/>
            <a:ext cx="10530307" cy="743986"/>
          </a:xfrm>
          <a:prstGeom prst="rect">
            <a:avLst/>
          </a:prstGeom>
          <a:noFill/>
        </p:spPr>
        <p:txBody>
          <a:bodyPr wrap="square" rtlCol="0">
            <a:spAutoFit/>
          </a:bodyPr>
          <a:lstStyle>
            <a:defPPr>
              <a:defRPr lang="zh-CN"/>
            </a:defPPr>
            <a:lvl1pPr>
              <a:lnSpc>
                <a:spcPct val="200000"/>
              </a:lnSpc>
              <a:defRPr kumimoji="1">
                <a:latin typeface="Microsoft YaHei" panose="020B0503020204020204" pitchFamily="34" charset="-122"/>
                <a:ea typeface="Microsoft YaHei" panose="020B0503020204020204" pitchFamily="34" charset="-122"/>
              </a:defRPr>
            </a:lvl1pPr>
          </a:lstStyle>
          <a:p>
            <a:pPr>
              <a:lnSpc>
                <a:spcPct val="150000"/>
              </a:lnSpc>
            </a:pPr>
            <a:r>
              <a:rPr lang="zh-CN" altLang="en-US" sz="3200" b="1" dirty="0">
                <a:solidFill>
                  <a:srgbClr val="04437D"/>
                </a:solidFill>
              </a:rPr>
              <a:t>主要研究内容一  </a:t>
            </a:r>
            <a:r>
              <a:rPr lang="zh-CN" altLang="en-US" sz="2400" b="1" dirty="0">
                <a:solidFill>
                  <a:srgbClr val="04437D"/>
                </a:solidFill>
              </a:rPr>
              <a:t>迁移学习综述</a:t>
            </a:r>
            <a:endParaRPr lang="en-US" altLang="zh-CN" sz="3200" b="1" dirty="0">
              <a:solidFill>
                <a:srgbClr val="04437D"/>
              </a:solidFill>
            </a:endParaRPr>
          </a:p>
        </p:txBody>
      </p:sp>
      <p:grpSp>
        <p:nvGrpSpPr>
          <p:cNvPr id="19" name="组合 18">
            <a:extLst>
              <a:ext uri="{FF2B5EF4-FFF2-40B4-BE49-F238E27FC236}">
                <a16:creationId xmlns:a16="http://schemas.microsoft.com/office/drawing/2014/main" id="{E03A32B4-7F3F-CF7F-FFE5-036DFC7AA712}"/>
              </a:ext>
            </a:extLst>
          </p:cNvPr>
          <p:cNvGrpSpPr/>
          <p:nvPr/>
        </p:nvGrpSpPr>
        <p:grpSpPr>
          <a:xfrm>
            <a:off x="1431851" y="5429017"/>
            <a:ext cx="3182114" cy="743986"/>
            <a:chOff x="7552649" y="2588452"/>
            <a:chExt cx="3972479" cy="981212"/>
          </a:xfrm>
        </p:grpSpPr>
        <p:pic>
          <p:nvPicPr>
            <p:cNvPr id="11" name="图片 10">
              <a:extLst>
                <a:ext uri="{FF2B5EF4-FFF2-40B4-BE49-F238E27FC236}">
                  <a16:creationId xmlns:a16="http://schemas.microsoft.com/office/drawing/2014/main" id="{715E6FC9-BFC7-C955-841E-91885B72016E}"/>
                </a:ext>
              </a:extLst>
            </p:cNvPr>
            <p:cNvPicPr>
              <a:picLocks noChangeAspect="1"/>
            </p:cNvPicPr>
            <p:nvPr/>
          </p:nvPicPr>
          <p:blipFill>
            <a:blip r:embed="rId4"/>
            <a:stretch>
              <a:fillRect/>
            </a:stretch>
          </p:blipFill>
          <p:spPr>
            <a:xfrm>
              <a:off x="7552649" y="2588452"/>
              <a:ext cx="3972479" cy="981212"/>
            </a:xfrm>
            <a:prstGeom prst="rect">
              <a:avLst/>
            </a:prstGeom>
          </p:spPr>
        </p:pic>
        <p:sp>
          <p:nvSpPr>
            <p:cNvPr id="14" name="矩形: 圆角 13">
              <a:extLst>
                <a:ext uri="{FF2B5EF4-FFF2-40B4-BE49-F238E27FC236}">
                  <a16:creationId xmlns:a16="http://schemas.microsoft.com/office/drawing/2014/main" id="{5FBDF370-2F2F-6F0B-4E65-377D43BDD0BC}"/>
                </a:ext>
              </a:extLst>
            </p:cNvPr>
            <p:cNvSpPr/>
            <p:nvPr/>
          </p:nvSpPr>
          <p:spPr bwMode="auto">
            <a:xfrm>
              <a:off x="9926260" y="2760132"/>
              <a:ext cx="1233376" cy="666307"/>
            </a:xfrm>
            <a:prstGeom prst="roundRect">
              <a:avLst/>
            </a:prstGeom>
            <a:noFill/>
            <a:ln w="28575" cap="flat" cmpd="sng" algn="ctr">
              <a:solidFill>
                <a:srgbClr val="C00000"/>
              </a:solidFill>
              <a:prstDash val="dash"/>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0000"/>
                </a:solidFill>
                <a:effectLst/>
                <a:latin typeface="Calibri" panose="020F0502020204030204" pitchFamily="34" charset="0"/>
                <a:ea typeface="宋体" panose="02010600030101010101" pitchFamily="2" charset="-122"/>
                <a:sym typeface="Calibri" panose="020F0502020204030204" pitchFamily="34" charset="0"/>
              </a:endParaRPr>
            </a:p>
          </p:txBody>
        </p:sp>
      </p:grpSp>
      <p:pic>
        <p:nvPicPr>
          <p:cNvPr id="18" name="图片 17">
            <a:extLst>
              <a:ext uri="{FF2B5EF4-FFF2-40B4-BE49-F238E27FC236}">
                <a16:creationId xmlns:a16="http://schemas.microsoft.com/office/drawing/2014/main" id="{A417DBD8-7565-D8D9-B593-5EDD1CE78617}"/>
              </a:ext>
            </a:extLst>
          </p:cNvPr>
          <p:cNvPicPr>
            <a:picLocks noChangeAspect="1"/>
          </p:cNvPicPr>
          <p:nvPr/>
        </p:nvPicPr>
        <p:blipFill rotWithShape="1">
          <a:blip r:embed="rId5"/>
          <a:srcRect r="1815"/>
          <a:stretch/>
        </p:blipFill>
        <p:spPr>
          <a:xfrm>
            <a:off x="4680772" y="5414958"/>
            <a:ext cx="5298497" cy="927034"/>
          </a:xfrm>
          <a:prstGeom prst="rect">
            <a:avLst/>
          </a:prstGeom>
        </p:spPr>
      </p:pic>
      <p:sp>
        <p:nvSpPr>
          <p:cNvPr id="20" name="文本框 19">
            <a:extLst>
              <a:ext uri="{FF2B5EF4-FFF2-40B4-BE49-F238E27FC236}">
                <a16:creationId xmlns:a16="http://schemas.microsoft.com/office/drawing/2014/main" id="{17DED779-A2E1-6829-F034-99685F96367E}"/>
              </a:ext>
            </a:extLst>
          </p:cNvPr>
          <p:cNvSpPr txBox="1"/>
          <p:nvPr/>
        </p:nvSpPr>
        <p:spPr>
          <a:xfrm>
            <a:off x="7378994" y="2274838"/>
            <a:ext cx="4647041" cy="2308324"/>
          </a:xfrm>
          <a:prstGeom prst="rect">
            <a:avLst/>
          </a:prstGeom>
          <a:noFill/>
        </p:spPr>
        <p:txBody>
          <a:bodyPr wrap="square">
            <a:spAutoFit/>
          </a:bodyPr>
          <a:lstStyle/>
          <a:p>
            <a:pPr marL="285750" indent="-285750">
              <a:buClr>
                <a:schemeClr val="tx2"/>
              </a:buClr>
              <a:buFont typeface="Wingdings" panose="05000000000000000000" pitchFamily="2" charset="2"/>
              <a:buChar char="Ø"/>
            </a:pPr>
            <a:r>
              <a:rPr lang="zh-CN" altLang="en-US" b="1" dirty="0">
                <a:solidFill>
                  <a:srgbClr val="00447C"/>
                </a:solidFill>
                <a:latin typeface="微软雅黑" charset="-122"/>
                <a:ea typeface="微软雅黑" charset="-122"/>
                <a:cs typeface="+mj-cs"/>
              </a:rPr>
              <a:t>采用</a:t>
            </a:r>
            <a:r>
              <a:rPr lang="zh-CN" altLang="en-US" b="1" dirty="0">
                <a:solidFill>
                  <a:srgbClr val="FF0000"/>
                </a:solidFill>
                <a:latin typeface="微软雅黑" charset="-122"/>
                <a:ea typeface="微软雅黑" charset="-122"/>
                <a:cs typeface="+mj-cs"/>
              </a:rPr>
              <a:t>相同的神经网络架构</a:t>
            </a:r>
            <a:r>
              <a:rPr lang="zh-CN" altLang="en-US" b="1" dirty="0">
                <a:solidFill>
                  <a:srgbClr val="00447C"/>
                </a:solidFill>
                <a:latin typeface="微软雅黑" charset="-122"/>
                <a:ea typeface="微软雅黑" charset="-122"/>
                <a:cs typeface="+mj-cs"/>
              </a:rPr>
              <a:t>对源域和目标域进行训练</a:t>
            </a:r>
            <a:endParaRPr lang="en-US" altLang="zh-CN" b="1" dirty="0">
              <a:solidFill>
                <a:srgbClr val="00447C"/>
              </a:solidFill>
              <a:latin typeface="微软雅黑" charset="-122"/>
              <a:ea typeface="微软雅黑" charset="-122"/>
              <a:cs typeface="+mj-cs"/>
            </a:endParaRPr>
          </a:p>
          <a:p>
            <a:pPr>
              <a:buClr>
                <a:schemeClr val="tx2"/>
              </a:buClr>
            </a:pPr>
            <a:endParaRPr lang="en-US" altLang="zh-CN" b="1" dirty="0">
              <a:solidFill>
                <a:srgbClr val="00447C"/>
              </a:solidFill>
              <a:latin typeface="微软雅黑" charset="-122"/>
              <a:ea typeface="微软雅黑" charset="-122"/>
              <a:cs typeface="+mj-cs"/>
            </a:endParaRPr>
          </a:p>
          <a:p>
            <a:pPr marL="285750" indent="-285750">
              <a:buClr>
                <a:schemeClr val="tx2"/>
              </a:buClr>
              <a:buFont typeface="Wingdings" panose="05000000000000000000" pitchFamily="2" charset="2"/>
              <a:buChar char="Ø"/>
            </a:pPr>
            <a:r>
              <a:rPr lang="zh-CN" altLang="en-US" b="1" dirty="0">
                <a:solidFill>
                  <a:srgbClr val="00447C"/>
                </a:solidFill>
                <a:latin typeface="微软雅黑" charset="-122"/>
                <a:ea typeface="微软雅黑" charset="-122"/>
                <a:cs typeface="+mj-cs"/>
              </a:rPr>
              <a:t>在网络中加入</a:t>
            </a:r>
            <a:r>
              <a:rPr lang="zh-CN" altLang="en-US" b="1" dirty="0">
                <a:solidFill>
                  <a:srgbClr val="FF0000"/>
                </a:solidFill>
                <a:latin typeface="微软雅黑" charset="-122"/>
                <a:ea typeface="微软雅黑" charset="-122"/>
                <a:cs typeface="+mj-cs"/>
              </a:rPr>
              <a:t>自适应层</a:t>
            </a:r>
            <a:r>
              <a:rPr lang="zh-CN" altLang="en-US" b="1" dirty="0">
                <a:solidFill>
                  <a:srgbClr val="00447C"/>
                </a:solidFill>
                <a:latin typeface="微软雅黑" charset="-122"/>
                <a:ea typeface="微软雅黑" charset="-122"/>
                <a:cs typeface="+mj-cs"/>
              </a:rPr>
              <a:t>来减少两个域之间的差异</a:t>
            </a:r>
            <a:endParaRPr lang="en-US" altLang="zh-CN" b="1" dirty="0">
              <a:solidFill>
                <a:srgbClr val="00447C"/>
              </a:solidFill>
              <a:latin typeface="微软雅黑" charset="-122"/>
              <a:ea typeface="微软雅黑" charset="-122"/>
              <a:cs typeface="+mj-cs"/>
            </a:endParaRPr>
          </a:p>
          <a:p>
            <a:pPr>
              <a:buClr>
                <a:schemeClr val="tx2"/>
              </a:buClr>
            </a:pPr>
            <a:endParaRPr lang="en-US" altLang="zh-CN" b="1" dirty="0">
              <a:solidFill>
                <a:srgbClr val="00447C"/>
              </a:solidFill>
              <a:latin typeface="微软雅黑" charset="-122"/>
              <a:ea typeface="微软雅黑" charset="-122"/>
              <a:cs typeface="+mj-cs"/>
            </a:endParaRPr>
          </a:p>
          <a:p>
            <a:pPr marL="285750" indent="-285750">
              <a:buClr>
                <a:schemeClr val="tx2"/>
              </a:buClr>
              <a:buFont typeface="Wingdings" panose="05000000000000000000" pitchFamily="2" charset="2"/>
              <a:buChar char="Ø"/>
            </a:pPr>
            <a:r>
              <a:rPr lang="zh-CN" altLang="en-US" b="1" dirty="0">
                <a:solidFill>
                  <a:srgbClr val="00447C"/>
                </a:solidFill>
                <a:latin typeface="微软雅黑" charset="-122"/>
                <a:ea typeface="微软雅黑" charset="-122"/>
                <a:cs typeface="+mj-cs"/>
              </a:rPr>
              <a:t>不同方法的区别主要在于自适应层的</a:t>
            </a:r>
            <a:r>
              <a:rPr lang="zh-CN" altLang="en-US" b="1" dirty="0">
                <a:solidFill>
                  <a:srgbClr val="FF0000"/>
                </a:solidFill>
                <a:latin typeface="微软雅黑" charset="-122"/>
                <a:ea typeface="微软雅黑" charset="-122"/>
                <a:cs typeface="+mj-cs"/>
              </a:rPr>
              <a:t>损失函数</a:t>
            </a:r>
            <a:r>
              <a:rPr lang="zh-CN" altLang="en-US" b="1" dirty="0">
                <a:solidFill>
                  <a:srgbClr val="00447C"/>
                </a:solidFill>
                <a:latin typeface="微软雅黑" charset="-122"/>
                <a:ea typeface="微软雅黑" charset="-122"/>
                <a:cs typeface="+mj-cs"/>
              </a:rPr>
              <a:t>不同</a:t>
            </a:r>
          </a:p>
        </p:txBody>
      </p:sp>
    </p:spTree>
    <p:extLst>
      <p:ext uri="{BB962C8B-B14F-4D97-AF65-F5344CB8AC3E}">
        <p14:creationId xmlns:p14="http://schemas.microsoft.com/office/powerpoint/2010/main" val="2721927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6EDF2C09-CD99-8BC0-8103-759CD5CB8D21}"/>
              </a:ext>
            </a:extLst>
          </p:cNvPr>
          <p:cNvPicPr>
            <a:picLocks noChangeAspect="1"/>
          </p:cNvPicPr>
          <p:nvPr/>
        </p:nvPicPr>
        <p:blipFill>
          <a:blip r:embed="rId3"/>
          <a:stretch>
            <a:fillRect/>
          </a:stretch>
        </p:blipFill>
        <p:spPr>
          <a:xfrm>
            <a:off x="2126512" y="1511578"/>
            <a:ext cx="7585081" cy="4266608"/>
          </a:xfrm>
          <a:prstGeom prst="rect">
            <a:avLst/>
          </a:prstGeom>
        </p:spPr>
      </p:pic>
      <p:sp>
        <p:nvSpPr>
          <p:cNvPr id="4" name="幻灯片编号占位符 3"/>
          <p:cNvSpPr>
            <a:spLocks noGrp="1"/>
          </p:cNvSpPr>
          <p:nvPr>
            <p:ph type="sldNum" sz="quarter" idx="12"/>
          </p:nvPr>
        </p:nvSpPr>
        <p:spPr/>
        <p:txBody>
          <a:bodyPr/>
          <a:lstStyle/>
          <a:p>
            <a:fld id="{89DB14B3-731A-4352-BC82-B1993596BD11}" type="slidenum">
              <a:rPr lang="zh-CN" altLang="en-US" smtClean="0"/>
              <a:pPr/>
              <a:t>11</a:t>
            </a:fld>
            <a:endParaRPr lang="zh-CN" altLang="en-US" dirty="0"/>
          </a:p>
        </p:txBody>
      </p:sp>
      <p:sp>
        <p:nvSpPr>
          <p:cNvPr id="6" name="Rectangle 4">
            <a:extLst>
              <a:ext uri="{FF2B5EF4-FFF2-40B4-BE49-F238E27FC236}">
                <a16:creationId xmlns:a16="http://schemas.microsoft.com/office/drawing/2014/main" id="{D561CF10-8798-4A72-84AF-AD0330F989B1}"/>
              </a:ext>
            </a:extLst>
          </p:cNvPr>
          <p:cNvSpPr>
            <a:spLocks noChangeArrowheads="1"/>
          </p:cNvSpPr>
          <p:nvPr/>
        </p:nvSpPr>
        <p:spPr bwMode="auto">
          <a:xfrm>
            <a:off x="8174893" y="14789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6" name="Rectangle 20">
            <a:extLst>
              <a:ext uri="{FF2B5EF4-FFF2-40B4-BE49-F238E27FC236}">
                <a16:creationId xmlns:a16="http://schemas.microsoft.com/office/drawing/2014/main" id="{10E05C8B-4F55-4191-8C51-2CC3F989A4E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4" name="文本框 43">
            <a:extLst>
              <a:ext uri="{FF2B5EF4-FFF2-40B4-BE49-F238E27FC236}">
                <a16:creationId xmlns:a16="http://schemas.microsoft.com/office/drawing/2014/main" id="{5B62C0DF-249C-DF82-807E-96ADBC7CA383}"/>
              </a:ext>
            </a:extLst>
          </p:cNvPr>
          <p:cNvSpPr txBox="1"/>
          <p:nvPr/>
        </p:nvSpPr>
        <p:spPr>
          <a:xfrm>
            <a:off x="640685" y="196515"/>
            <a:ext cx="10530307" cy="743986"/>
          </a:xfrm>
          <a:prstGeom prst="rect">
            <a:avLst/>
          </a:prstGeom>
          <a:noFill/>
        </p:spPr>
        <p:txBody>
          <a:bodyPr wrap="square" rtlCol="0">
            <a:spAutoFit/>
          </a:bodyPr>
          <a:lstStyle>
            <a:defPPr>
              <a:defRPr lang="zh-CN"/>
            </a:defPPr>
            <a:lvl1pPr>
              <a:lnSpc>
                <a:spcPct val="200000"/>
              </a:lnSpc>
              <a:defRPr kumimoji="1">
                <a:latin typeface="Microsoft YaHei" panose="020B0503020204020204" pitchFamily="34" charset="-122"/>
                <a:ea typeface="Microsoft YaHei" panose="020B0503020204020204" pitchFamily="34" charset="-122"/>
              </a:defRPr>
            </a:lvl1pPr>
          </a:lstStyle>
          <a:p>
            <a:pPr>
              <a:lnSpc>
                <a:spcPct val="150000"/>
              </a:lnSpc>
            </a:pPr>
            <a:r>
              <a:rPr lang="zh-CN" altLang="en-US" sz="3200" b="1" dirty="0">
                <a:solidFill>
                  <a:srgbClr val="04437D"/>
                </a:solidFill>
              </a:rPr>
              <a:t>主要研究内容二  </a:t>
            </a:r>
            <a:r>
              <a:rPr lang="zh-CN" altLang="en-US" sz="2400" b="1" dirty="0">
                <a:solidFill>
                  <a:srgbClr val="04437D"/>
                </a:solidFill>
              </a:rPr>
              <a:t>基于迁移子空间的故障诊断</a:t>
            </a:r>
            <a:endParaRPr lang="en-US" altLang="zh-CN" sz="2400" b="1" dirty="0">
              <a:solidFill>
                <a:srgbClr val="04437D"/>
              </a:solidFill>
            </a:endParaRPr>
          </a:p>
        </p:txBody>
      </p:sp>
      <p:sp>
        <p:nvSpPr>
          <p:cNvPr id="5" name="文本框 4">
            <a:extLst>
              <a:ext uri="{FF2B5EF4-FFF2-40B4-BE49-F238E27FC236}">
                <a16:creationId xmlns:a16="http://schemas.microsoft.com/office/drawing/2014/main" id="{D623470E-000C-E4C6-E97C-B73C7C894972}"/>
              </a:ext>
            </a:extLst>
          </p:cNvPr>
          <p:cNvSpPr txBox="1"/>
          <p:nvPr/>
        </p:nvSpPr>
        <p:spPr>
          <a:xfrm>
            <a:off x="569709" y="1138607"/>
            <a:ext cx="10942284" cy="430887"/>
          </a:xfrm>
          <a:prstGeom prst="rect">
            <a:avLst/>
          </a:prstGeom>
          <a:noFill/>
        </p:spPr>
        <p:txBody>
          <a:bodyPr wrap="square">
            <a:spAutoFit/>
          </a:bodyPr>
          <a:lstStyle/>
          <a:p>
            <a:pPr>
              <a:buClr>
                <a:schemeClr val="tx2"/>
              </a:buClr>
            </a:pPr>
            <a:r>
              <a:rPr lang="zh-CN" altLang="en-US" sz="2200" b="1" dirty="0">
                <a:solidFill>
                  <a:srgbClr val="04437D"/>
                </a:solidFill>
                <a:latin typeface="微软雅黑" charset="-122"/>
                <a:ea typeface="微软雅黑" charset="-122"/>
              </a:rPr>
              <a:t>方法思想框架</a:t>
            </a:r>
            <a:endParaRPr lang="en-US" altLang="zh-CN" sz="2200" b="1" dirty="0">
              <a:solidFill>
                <a:srgbClr val="04437D"/>
              </a:solidFill>
              <a:latin typeface="微软雅黑" charset="-122"/>
              <a:ea typeface="微软雅黑" charset="-122"/>
              <a:cs typeface="+mj-cs"/>
            </a:endParaRPr>
          </a:p>
        </p:txBody>
      </p:sp>
      <p:sp>
        <p:nvSpPr>
          <p:cNvPr id="22" name="文本框 21">
            <a:extLst>
              <a:ext uri="{FF2B5EF4-FFF2-40B4-BE49-F238E27FC236}">
                <a16:creationId xmlns:a16="http://schemas.microsoft.com/office/drawing/2014/main" id="{345B7DE5-22AE-86B6-A805-14A69943BE6B}"/>
              </a:ext>
            </a:extLst>
          </p:cNvPr>
          <p:cNvSpPr txBox="1"/>
          <p:nvPr/>
        </p:nvSpPr>
        <p:spPr>
          <a:xfrm>
            <a:off x="302531" y="5838577"/>
            <a:ext cx="10942284" cy="461665"/>
          </a:xfrm>
          <a:prstGeom prst="rect">
            <a:avLst/>
          </a:prstGeom>
          <a:noFill/>
          <a:ln w="9525">
            <a:noFill/>
          </a:ln>
        </p:spPr>
        <p:txBody>
          <a:bodyPr wrap="square">
            <a:spAutoFit/>
          </a:bodyPr>
          <a:lstStyle/>
          <a:p>
            <a:pPr marL="171450" indent="-171450" fontAlgn="auto">
              <a:buClr>
                <a:schemeClr val="tx2">
                  <a:lumMod val="75000"/>
                </a:schemeClr>
              </a:buClr>
              <a:buFont typeface="Wingdings" panose="05000000000000000000" pitchFamily="2" charset="2"/>
              <a:buChar char="p"/>
            </a:pPr>
            <a:r>
              <a:rPr lang="en-US" altLang="zh-CN" sz="12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Yu F (</a:t>
            </a:r>
            <a:r>
              <a:rPr lang="zh-CN" altLang="en-US" sz="12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于福超</a:t>
            </a:r>
            <a:r>
              <a:rPr lang="en-US" altLang="zh-CN" sz="12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200" b="1" kern="100" dirty="0">
                <a:solidFill>
                  <a:srgbClr val="04437D"/>
                </a:solidFill>
                <a:effectLst/>
                <a:latin typeface="微软雅黑" panose="020B0503020204020204" pitchFamily="34" charset="-122"/>
                <a:ea typeface="微软雅黑" panose="020B0503020204020204" pitchFamily="34" charset="-122"/>
                <a:cs typeface="Times New Roman" panose="02020603050405020304" pitchFamily="18" charset="0"/>
              </a:rPr>
              <a:t>Xiu X, Li X, et al. Robust transfer subspace learning based on low-rank and sparse representation for bearing fault diagnosis[J]. Measurement Science and Technology, 2024, 35(6): 066204. </a:t>
            </a:r>
            <a:endParaRPr lang="en-US" altLang="zh-CN" sz="1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625230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fld id="{89DB14B3-731A-4352-BC82-B1993596BD11}" type="slidenum">
              <a:rPr lang="zh-CN" altLang="en-US" smtClean="0"/>
              <a:pPr/>
              <a:t>12</a:t>
            </a:fld>
            <a:endParaRPr lang="zh-CN" altLang="en-US" dirty="0"/>
          </a:p>
        </p:txBody>
      </p:sp>
      <p:sp>
        <p:nvSpPr>
          <p:cNvPr id="6" name="Rectangle 4">
            <a:extLst>
              <a:ext uri="{FF2B5EF4-FFF2-40B4-BE49-F238E27FC236}">
                <a16:creationId xmlns:a16="http://schemas.microsoft.com/office/drawing/2014/main" id="{D561CF10-8798-4A72-84AF-AD0330F989B1}"/>
              </a:ext>
            </a:extLst>
          </p:cNvPr>
          <p:cNvSpPr>
            <a:spLocks noChangeArrowheads="1"/>
          </p:cNvSpPr>
          <p:nvPr/>
        </p:nvSpPr>
        <p:spPr bwMode="auto">
          <a:xfrm>
            <a:off x="8174893" y="14789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6" name="Rectangle 20">
            <a:extLst>
              <a:ext uri="{FF2B5EF4-FFF2-40B4-BE49-F238E27FC236}">
                <a16:creationId xmlns:a16="http://schemas.microsoft.com/office/drawing/2014/main" id="{10E05C8B-4F55-4191-8C51-2CC3F989A4E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8" name="Rectangle 22">
            <a:extLst>
              <a:ext uri="{FF2B5EF4-FFF2-40B4-BE49-F238E27FC236}">
                <a16:creationId xmlns:a16="http://schemas.microsoft.com/office/drawing/2014/main" id="{26BAAA66-5CF7-45B2-AA66-41E27FF8D789}"/>
              </a:ext>
            </a:extLst>
          </p:cNvPr>
          <p:cNvSpPr>
            <a:spLocks noChangeArrowheads="1"/>
          </p:cNvSpPr>
          <p:nvPr/>
        </p:nvSpPr>
        <p:spPr bwMode="auto">
          <a:xfrm>
            <a:off x="5330092" y="535708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4" name="文本框 43">
            <a:extLst>
              <a:ext uri="{FF2B5EF4-FFF2-40B4-BE49-F238E27FC236}">
                <a16:creationId xmlns:a16="http://schemas.microsoft.com/office/drawing/2014/main" id="{5B62C0DF-249C-DF82-807E-96ADBC7CA383}"/>
              </a:ext>
            </a:extLst>
          </p:cNvPr>
          <p:cNvSpPr txBox="1"/>
          <p:nvPr/>
        </p:nvSpPr>
        <p:spPr>
          <a:xfrm>
            <a:off x="640685" y="196515"/>
            <a:ext cx="10530307" cy="743986"/>
          </a:xfrm>
          <a:prstGeom prst="rect">
            <a:avLst/>
          </a:prstGeom>
          <a:noFill/>
        </p:spPr>
        <p:txBody>
          <a:bodyPr wrap="square" rtlCol="0">
            <a:spAutoFit/>
          </a:bodyPr>
          <a:lstStyle>
            <a:defPPr>
              <a:defRPr lang="zh-CN"/>
            </a:defPPr>
            <a:lvl1pPr>
              <a:lnSpc>
                <a:spcPct val="200000"/>
              </a:lnSpc>
              <a:defRPr kumimoji="1">
                <a:latin typeface="Microsoft YaHei" panose="020B0503020204020204" pitchFamily="34" charset="-122"/>
                <a:ea typeface="Microsoft YaHei" panose="020B0503020204020204" pitchFamily="34" charset="-122"/>
              </a:defRPr>
            </a:lvl1pPr>
          </a:lstStyle>
          <a:p>
            <a:pPr>
              <a:lnSpc>
                <a:spcPct val="150000"/>
              </a:lnSpc>
            </a:pPr>
            <a:r>
              <a:rPr lang="zh-CN" altLang="en-US" sz="3200" b="1" dirty="0">
                <a:solidFill>
                  <a:srgbClr val="04437D"/>
                </a:solidFill>
              </a:rPr>
              <a:t>主要研究内容二  </a:t>
            </a:r>
            <a:r>
              <a:rPr lang="zh-CN" altLang="en-US" sz="2400" b="1" dirty="0">
                <a:solidFill>
                  <a:srgbClr val="04437D"/>
                </a:solidFill>
              </a:rPr>
              <a:t>基于迁移子空间的故障诊断</a:t>
            </a:r>
            <a:endParaRPr lang="en-US" altLang="zh-CN" sz="2400" b="1" dirty="0">
              <a:solidFill>
                <a:srgbClr val="04437D"/>
              </a:solidFill>
            </a:endParaRPr>
          </a:p>
        </p:txBody>
      </p:sp>
      <p:sp>
        <p:nvSpPr>
          <p:cNvPr id="5" name="文本框 4">
            <a:extLst>
              <a:ext uri="{FF2B5EF4-FFF2-40B4-BE49-F238E27FC236}">
                <a16:creationId xmlns:a16="http://schemas.microsoft.com/office/drawing/2014/main" id="{D623470E-000C-E4C6-E97C-B73C7C894972}"/>
              </a:ext>
            </a:extLst>
          </p:cNvPr>
          <p:cNvSpPr txBox="1"/>
          <p:nvPr/>
        </p:nvSpPr>
        <p:spPr>
          <a:xfrm>
            <a:off x="533691" y="1102385"/>
            <a:ext cx="4643102" cy="430887"/>
          </a:xfrm>
          <a:prstGeom prst="rect">
            <a:avLst/>
          </a:prstGeom>
          <a:noFill/>
        </p:spPr>
        <p:txBody>
          <a:bodyPr wrap="square">
            <a:spAutoFit/>
          </a:bodyPr>
          <a:lstStyle/>
          <a:p>
            <a:pPr>
              <a:buClr>
                <a:schemeClr val="tx2"/>
              </a:buClr>
            </a:pPr>
            <a:r>
              <a:rPr lang="zh-CN" altLang="en-US" sz="2200" b="1" dirty="0">
                <a:solidFill>
                  <a:srgbClr val="04437D"/>
                </a:solidFill>
                <a:latin typeface="微软雅黑" charset="-122"/>
                <a:ea typeface="微软雅黑" charset="-122"/>
              </a:rPr>
              <a:t>迁移子空间学习方法</a:t>
            </a:r>
            <a:endParaRPr lang="en-US" altLang="zh-CN" sz="2200" b="1" dirty="0">
              <a:solidFill>
                <a:srgbClr val="04437D"/>
              </a:solidFill>
              <a:latin typeface="微软雅黑" charset="-122"/>
              <a:ea typeface="微软雅黑" charset="-122"/>
              <a:cs typeface="+mj-cs"/>
            </a:endParaRPr>
          </a:p>
        </p:txBody>
      </p:sp>
      <p:pic>
        <p:nvPicPr>
          <p:cNvPr id="35" name="图片 34">
            <a:extLst>
              <a:ext uri="{FF2B5EF4-FFF2-40B4-BE49-F238E27FC236}">
                <a16:creationId xmlns:a16="http://schemas.microsoft.com/office/drawing/2014/main" id="{1965FE17-3C58-3509-6B23-3654B48A3069}"/>
              </a:ext>
            </a:extLst>
          </p:cNvPr>
          <p:cNvPicPr>
            <a:picLocks noChangeAspect="1"/>
          </p:cNvPicPr>
          <p:nvPr/>
        </p:nvPicPr>
        <p:blipFill>
          <a:blip r:embed="rId3"/>
          <a:stretch>
            <a:fillRect/>
          </a:stretch>
        </p:blipFill>
        <p:spPr>
          <a:xfrm>
            <a:off x="350204" y="2280968"/>
            <a:ext cx="5068944" cy="1034784"/>
          </a:xfrm>
          <a:prstGeom prst="rect">
            <a:avLst/>
          </a:prstGeom>
        </p:spPr>
      </p:pic>
      <p:sp>
        <p:nvSpPr>
          <p:cNvPr id="37" name="矩形 36">
            <a:extLst>
              <a:ext uri="{FF2B5EF4-FFF2-40B4-BE49-F238E27FC236}">
                <a16:creationId xmlns:a16="http://schemas.microsoft.com/office/drawing/2014/main" id="{347C5497-2AD0-D1AD-8020-13C0FFA981B9}"/>
              </a:ext>
            </a:extLst>
          </p:cNvPr>
          <p:cNvSpPr/>
          <p:nvPr/>
        </p:nvSpPr>
        <p:spPr>
          <a:xfrm>
            <a:off x="1204296" y="2424480"/>
            <a:ext cx="2004908" cy="312774"/>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39" name="直接箭头连接符 38">
            <a:extLst>
              <a:ext uri="{FF2B5EF4-FFF2-40B4-BE49-F238E27FC236}">
                <a16:creationId xmlns:a16="http://schemas.microsoft.com/office/drawing/2014/main" id="{582382EF-A8D7-0419-E7FF-E8A037B94275}"/>
              </a:ext>
            </a:extLst>
          </p:cNvPr>
          <p:cNvCxnSpPr>
            <a:cxnSpLocks/>
          </p:cNvCxnSpPr>
          <p:nvPr/>
        </p:nvCxnSpPr>
        <p:spPr>
          <a:xfrm>
            <a:off x="2155911" y="2732854"/>
            <a:ext cx="0" cy="582898"/>
          </a:xfrm>
          <a:prstGeom prst="straightConnector1">
            <a:avLst/>
          </a:prstGeom>
          <a:ln w="12700">
            <a:solidFill>
              <a:srgbClr val="00447C"/>
            </a:solidFill>
            <a:tailEnd type="arrow"/>
          </a:ln>
        </p:spPr>
        <p:style>
          <a:lnRef idx="1">
            <a:schemeClr val="accent1"/>
          </a:lnRef>
          <a:fillRef idx="0">
            <a:schemeClr val="accent1"/>
          </a:fillRef>
          <a:effectRef idx="0">
            <a:schemeClr val="accent1"/>
          </a:effectRef>
          <a:fontRef idx="minor">
            <a:schemeClr val="tx1"/>
          </a:fontRef>
        </p:style>
      </p:cxnSp>
      <p:sp>
        <p:nvSpPr>
          <p:cNvPr id="40" name="文本框 39">
            <a:extLst>
              <a:ext uri="{FF2B5EF4-FFF2-40B4-BE49-F238E27FC236}">
                <a16:creationId xmlns:a16="http://schemas.microsoft.com/office/drawing/2014/main" id="{93EF3211-56CD-85D8-A893-44E88821599E}"/>
              </a:ext>
            </a:extLst>
          </p:cNvPr>
          <p:cNvSpPr txBox="1"/>
          <p:nvPr/>
        </p:nvSpPr>
        <p:spPr>
          <a:xfrm>
            <a:off x="1274289" y="3343541"/>
            <a:ext cx="1620957" cy="372025"/>
          </a:xfrm>
          <a:prstGeom prst="rect">
            <a:avLst/>
          </a:prstGeom>
          <a:noFill/>
        </p:spPr>
        <p:txBody>
          <a:bodyPr wrap="none" rtlCol="0" anchor="t">
            <a:spAutoFit/>
          </a:bodyPr>
          <a:lstStyle/>
          <a:p>
            <a:pPr algn="l">
              <a:lnSpc>
                <a:spcPct val="125000"/>
              </a:lnSpc>
              <a:spcBef>
                <a:spcPts val="900"/>
              </a:spcBef>
              <a:spcAft>
                <a:spcPts val="150"/>
              </a:spcAft>
              <a:buClr>
                <a:srgbClr val="0B4DA2"/>
              </a:buClr>
              <a:buSzTx/>
              <a:buFont typeface="Calibri" charset="0"/>
            </a:pPr>
            <a:r>
              <a:rPr lang="zh-CN" altLang="en-US" sz="1600" b="1" dirty="0">
                <a:solidFill>
                  <a:srgbClr val="00447C"/>
                </a:solidFill>
                <a:latin typeface="微软雅黑" charset="-122"/>
                <a:ea typeface="微软雅黑" charset="-122"/>
                <a:cs typeface="+mj-cs"/>
                <a:sym typeface="+mn-ea"/>
              </a:rPr>
              <a:t>子空间判别函数</a:t>
            </a:r>
          </a:p>
        </p:txBody>
      </p:sp>
      <p:sp>
        <p:nvSpPr>
          <p:cNvPr id="41" name="矩形 40">
            <a:extLst>
              <a:ext uri="{FF2B5EF4-FFF2-40B4-BE49-F238E27FC236}">
                <a16:creationId xmlns:a16="http://schemas.microsoft.com/office/drawing/2014/main" id="{4F825BEF-11FC-0C73-7A89-610E698DB8FE}"/>
              </a:ext>
            </a:extLst>
          </p:cNvPr>
          <p:cNvSpPr/>
          <p:nvPr/>
        </p:nvSpPr>
        <p:spPr>
          <a:xfrm>
            <a:off x="3454528" y="2382171"/>
            <a:ext cx="1013637" cy="37965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42" name="直接箭头连接符 41">
            <a:extLst>
              <a:ext uri="{FF2B5EF4-FFF2-40B4-BE49-F238E27FC236}">
                <a16:creationId xmlns:a16="http://schemas.microsoft.com/office/drawing/2014/main" id="{1D43500D-5D78-CD80-62F3-550E6721DA7F}"/>
              </a:ext>
            </a:extLst>
          </p:cNvPr>
          <p:cNvCxnSpPr>
            <a:cxnSpLocks/>
          </p:cNvCxnSpPr>
          <p:nvPr/>
        </p:nvCxnSpPr>
        <p:spPr>
          <a:xfrm>
            <a:off x="3768172" y="2761826"/>
            <a:ext cx="0" cy="479113"/>
          </a:xfrm>
          <a:prstGeom prst="straightConnector1">
            <a:avLst/>
          </a:prstGeom>
          <a:ln w="12700">
            <a:solidFill>
              <a:srgbClr val="00447C"/>
            </a:solidFill>
            <a:tailEnd type="arrow"/>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33A92916-A04B-5ED0-C581-5417973A578D}"/>
              </a:ext>
            </a:extLst>
          </p:cNvPr>
          <p:cNvSpPr txBox="1"/>
          <p:nvPr/>
        </p:nvSpPr>
        <p:spPr>
          <a:xfrm>
            <a:off x="2709909" y="3145573"/>
            <a:ext cx="1859805" cy="820866"/>
          </a:xfrm>
          <a:prstGeom prst="rect">
            <a:avLst/>
          </a:prstGeom>
          <a:noFill/>
        </p:spPr>
        <p:txBody>
          <a:bodyPr wrap="none" rtlCol="0" anchor="t">
            <a:spAutoFit/>
          </a:bodyPr>
          <a:lstStyle/>
          <a:p>
            <a:pPr algn="l">
              <a:lnSpc>
                <a:spcPct val="125000"/>
              </a:lnSpc>
              <a:spcBef>
                <a:spcPts val="900"/>
              </a:spcBef>
              <a:spcAft>
                <a:spcPts val="150"/>
              </a:spcAft>
              <a:buClr>
                <a:srgbClr val="0B4DA2"/>
              </a:buClr>
              <a:buSzTx/>
              <a:buFont typeface="Calibri" charset="0"/>
            </a:pPr>
            <a:r>
              <a:rPr lang="zh-CN" altLang="en-US" sz="1600" b="1" dirty="0">
                <a:solidFill>
                  <a:srgbClr val="00447C"/>
                </a:solidFill>
                <a:latin typeface="微软雅黑" charset="-122"/>
                <a:ea typeface="微软雅黑" charset="-122"/>
                <a:cs typeface="+mj-cs"/>
                <a:sym typeface="+mn-ea"/>
              </a:rPr>
              <a:t>核范数：全局结构</a:t>
            </a:r>
            <a:endParaRPr lang="en-US" altLang="zh-CN" sz="1600" b="1" dirty="0">
              <a:solidFill>
                <a:srgbClr val="00447C"/>
              </a:solidFill>
              <a:latin typeface="微软雅黑" charset="-122"/>
              <a:ea typeface="微软雅黑" charset="-122"/>
              <a:cs typeface="+mj-cs"/>
              <a:sym typeface="+mn-ea"/>
            </a:endParaRPr>
          </a:p>
          <a:p>
            <a:pPr algn="l">
              <a:lnSpc>
                <a:spcPct val="125000"/>
              </a:lnSpc>
              <a:spcBef>
                <a:spcPts val="900"/>
              </a:spcBef>
              <a:spcAft>
                <a:spcPts val="150"/>
              </a:spcAft>
              <a:buClr>
                <a:srgbClr val="0B4DA2"/>
              </a:buClr>
              <a:buSzTx/>
              <a:buFont typeface="Calibri" charset="0"/>
            </a:pPr>
            <a:r>
              <a:rPr lang="en-US" altLang="zh-CN" sz="1600" b="1" dirty="0">
                <a:solidFill>
                  <a:srgbClr val="00447C"/>
                </a:solidFill>
                <a:latin typeface="微软雅黑" charset="-122"/>
                <a:ea typeface="微软雅黑" charset="-122"/>
                <a:cs typeface="+mj-cs"/>
                <a:sym typeface="+mn-ea"/>
              </a:rPr>
              <a:t>L1</a:t>
            </a:r>
            <a:r>
              <a:rPr lang="zh-CN" altLang="en-US" sz="1600" b="1" dirty="0">
                <a:solidFill>
                  <a:srgbClr val="00447C"/>
                </a:solidFill>
                <a:latin typeface="微软雅黑" charset="-122"/>
                <a:ea typeface="微软雅黑" charset="-122"/>
                <a:cs typeface="+mj-cs"/>
                <a:sym typeface="+mn-ea"/>
              </a:rPr>
              <a:t>范数：局部结构</a:t>
            </a:r>
          </a:p>
        </p:txBody>
      </p:sp>
      <p:sp>
        <p:nvSpPr>
          <p:cNvPr id="45" name="矩形 44">
            <a:extLst>
              <a:ext uri="{FF2B5EF4-FFF2-40B4-BE49-F238E27FC236}">
                <a16:creationId xmlns:a16="http://schemas.microsoft.com/office/drawing/2014/main" id="{43EAE1B3-EF6E-F09B-8DA8-7BCBEC4673F8}"/>
              </a:ext>
            </a:extLst>
          </p:cNvPr>
          <p:cNvSpPr/>
          <p:nvPr/>
        </p:nvSpPr>
        <p:spPr>
          <a:xfrm>
            <a:off x="4781272" y="2363620"/>
            <a:ext cx="483425" cy="37965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46" name="直接箭头连接符 45">
            <a:extLst>
              <a:ext uri="{FF2B5EF4-FFF2-40B4-BE49-F238E27FC236}">
                <a16:creationId xmlns:a16="http://schemas.microsoft.com/office/drawing/2014/main" id="{EE0FCB08-9BDB-C694-9FE4-E346DA2DA6C7}"/>
              </a:ext>
            </a:extLst>
          </p:cNvPr>
          <p:cNvCxnSpPr>
            <a:cxnSpLocks/>
          </p:cNvCxnSpPr>
          <p:nvPr/>
        </p:nvCxnSpPr>
        <p:spPr>
          <a:xfrm>
            <a:off x="5019372" y="2743275"/>
            <a:ext cx="0" cy="251247"/>
          </a:xfrm>
          <a:prstGeom prst="straightConnector1">
            <a:avLst/>
          </a:prstGeom>
          <a:ln w="12700">
            <a:solidFill>
              <a:srgbClr val="00447C"/>
            </a:solidFill>
            <a:tailEnd type="arrow"/>
          </a:ln>
        </p:spPr>
        <p:style>
          <a:lnRef idx="1">
            <a:schemeClr val="accent1"/>
          </a:lnRef>
          <a:fillRef idx="0">
            <a:schemeClr val="accent1"/>
          </a:fillRef>
          <a:effectRef idx="0">
            <a:schemeClr val="accent1"/>
          </a:effectRef>
          <a:fontRef idx="minor">
            <a:schemeClr val="tx1"/>
          </a:fontRef>
        </p:style>
      </p:cxnSp>
      <p:sp>
        <p:nvSpPr>
          <p:cNvPr id="47" name="文本框 46">
            <a:extLst>
              <a:ext uri="{FF2B5EF4-FFF2-40B4-BE49-F238E27FC236}">
                <a16:creationId xmlns:a16="http://schemas.microsoft.com/office/drawing/2014/main" id="{87287657-150A-FEA7-6E0C-AAF35BCC26A1}"/>
              </a:ext>
            </a:extLst>
          </p:cNvPr>
          <p:cNvSpPr txBox="1"/>
          <p:nvPr/>
        </p:nvSpPr>
        <p:spPr>
          <a:xfrm>
            <a:off x="4388780" y="2910965"/>
            <a:ext cx="1005403" cy="372025"/>
          </a:xfrm>
          <a:prstGeom prst="rect">
            <a:avLst/>
          </a:prstGeom>
          <a:noFill/>
        </p:spPr>
        <p:txBody>
          <a:bodyPr wrap="none" rtlCol="0" anchor="t">
            <a:spAutoFit/>
          </a:bodyPr>
          <a:lstStyle/>
          <a:p>
            <a:pPr algn="l">
              <a:lnSpc>
                <a:spcPct val="125000"/>
              </a:lnSpc>
              <a:spcBef>
                <a:spcPts val="900"/>
              </a:spcBef>
              <a:spcAft>
                <a:spcPts val="150"/>
              </a:spcAft>
              <a:buClr>
                <a:srgbClr val="0B4DA2"/>
              </a:buClr>
              <a:buSzTx/>
              <a:buFont typeface="Calibri" charset="0"/>
            </a:pPr>
            <a:r>
              <a:rPr lang="zh-CN" altLang="en-US" sz="1600" b="1" dirty="0">
                <a:solidFill>
                  <a:srgbClr val="00447C"/>
                </a:solidFill>
                <a:latin typeface="微软雅黑" charset="-122"/>
                <a:ea typeface="微软雅黑" charset="-122"/>
                <a:cs typeface="+mj-cs"/>
                <a:sym typeface="+mn-ea"/>
              </a:rPr>
              <a:t>噪声矩阵</a:t>
            </a:r>
          </a:p>
        </p:txBody>
      </p:sp>
      <p:sp>
        <p:nvSpPr>
          <p:cNvPr id="48" name="矩形: 圆角 47">
            <a:extLst>
              <a:ext uri="{FF2B5EF4-FFF2-40B4-BE49-F238E27FC236}">
                <a16:creationId xmlns:a16="http://schemas.microsoft.com/office/drawing/2014/main" id="{30CC5B29-3FCC-8B7A-B776-1CEE9D5EE45D}"/>
              </a:ext>
            </a:extLst>
          </p:cNvPr>
          <p:cNvSpPr/>
          <p:nvPr/>
        </p:nvSpPr>
        <p:spPr bwMode="auto">
          <a:xfrm>
            <a:off x="439260" y="1900555"/>
            <a:ext cx="4890832" cy="2144380"/>
          </a:xfrm>
          <a:prstGeom prst="roundRect">
            <a:avLst/>
          </a:prstGeom>
          <a:noFill/>
          <a:ln w="38100" cap="flat" cmpd="sng" algn="ctr">
            <a:solidFill>
              <a:srgbClr val="04437D"/>
            </a:solidFill>
            <a:prstDash val="dash"/>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endParaRPr>
          </a:p>
        </p:txBody>
      </p:sp>
      <p:sp>
        <p:nvSpPr>
          <p:cNvPr id="49" name="文本框 48">
            <a:extLst>
              <a:ext uri="{FF2B5EF4-FFF2-40B4-BE49-F238E27FC236}">
                <a16:creationId xmlns:a16="http://schemas.microsoft.com/office/drawing/2014/main" id="{0DF0A67B-FB54-D389-907B-18E342934CBD}"/>
              </a:ext>
            </a:extLst>
          </p:cNvPr>
          <p:cNvSpPr txBox="1"/>
          <p:nvPr/>
        </p:nvSpPr>
        <p:spPr>
          <a:xfrm>
            <a:off x="412794" y="1876754"/>
            <a:ext cx="4947485" cy="400110"/>
          </a:xfrm>
          <a:prstGeom prst="rect">
            <a:avLst/>
          </a:prstGeom>
          <a:solidFill>
            <a:srgbClr val="00447C"/>
          </a:solidFill>
        </p:spPr>
        <p:txBody>
          <a:bodyPr wrap="square" rtlCol="0">
            <a:spAutoFit/>
          </a:bodyPr>
          <a:lstStyle/>
          <a:p>
            <a:pPr>
              <a:buClr>
                <a:schemeClr val="tx2"/>
              </a:buClr>
            </a:pPr>
            <a:r>
              <a:rPr lang="zh-CN" altLang="en-US" sz="2000" b="1" dirty="0">
                <a:solidFill>
                  <a:schemeClr val="bg1"/>
                </a:solidFill>
                <a:latin typeface="微软雅黑" charset="-122"/>
                <a:ea typeface="微软雅黑" charset="-122"/>
                <a:cs typeface="+mj-cs"/>
              </a:rPr>
              <a:t>现有的数学模型</a:t>
            </a:r>
            <a:endParaRPr lang="en-US" altLang="zh-CN" sz="2000" b="1" dirty="0">
              <a:solidFill>
                <a:schemeClr val="bg1"/>
              </a:solidFill>
              <a:latin typeface="微软雅黑" charset="-122"/>
              <a:ea typeface="微软雅黑" charset="-122"/>
              <a:cs typeface="+mj-cs"/>
            </a:endParaRPr>
          </a:p>
        </p:txBody>
      </p:sp>
      <p:sp>
        <p:nvSpPr>
          <p:cNvPr id="13" name="文本框 12">
            <a:extLst>
              <a:ext uri="{FF2B5EF4-FFF2-40B4-BE49-F238E27FC236}">
                <a16:creationId xmlns:a16="http://schemas.microsoft.com/office/drawing/2014/main" id="{60FEC8F4-1A71-9AA3-1E57-B8F2C2766B03}"/>
              </a:ext>
            </a:extLst>
          </p:cNvPr>
          <p:cNvSpPr txBox="1"/>
          <p:nvPr/>
        </p:nvSpPr>
        <p:spPr>
          <a:xfrm>
            <a:off x="350204" y="4304146"/>
            <a:ext cx="5010077" cy="1384995"/>
          </a:xfrm>
          <a:prstGeom prst="rect">
            <a:avLst/>
          </a:prstGeom>
          <a:noFill/>
        </p:spPr>
        <p:txBody>
          <a:bodyPr wrap="square">
            <a:spAutoFit/>
          </a:bodyPr>
          <a:lstStyle/>
          <a:p>
            <a:pPr marL="285750" indent="-285750">
              <a:buClr>
                <a:schemeClr val="tx2"/>
              </a:buClr>
              <a:buFont typeface="Wingdings" panose="05000000000000000000" pitchFamily="2" charset="2"/>
              <a:buChar char="Ø"/>
            </a:pPr>
            <a:r>
              <a:rPr lang="zh-CN" altLang="en-US" sz="1400" b="1" dirty="0">
                <a:solidFill>
                  <a:srgbClr val="00447C"/>
                </a:solidFill>
                <a:latin typeface="微软雅黑" charset="-122"/>
                <a:ea typeface="微软雅黑" charset="-122"/>
                <a:cs typeface="+mj-cs"/>
              </a:rPr>
              <a:t>子空间判别函数采用</a:t>
            </a:r>
            <a:r>
              <a:rPr lang="zh-CN" altLang="en-US" sz="1400" b="1" dirty="0">
                <a:solidFill>
                  <a:srgbClr val="FF0000"/>
                </a:solidFill>
                <a:latin typeface="微软雅黑" charset="-122"/>
                <a:ea typeface="微软雅黑" charset="-122"/>
                <a:cs typeface="+mj-cs"/>
              </a:rPr>
              <a:t>最小二乘回归法</a:t>
            </a:r>
            <a:r>
              <a:rPr lang="zh-CN" altLang="en-US" sz="1400" b="1" dirty="0">
                <a:solidFill>
                  <a:srgbClr val="00447C"/>
                </a:solidFill>
                <a:latin typeface="微软雅黑" charset="-122"/>
                <a:ea typeface="微软雅黑" charset="-122"/>
                <a:cs typeface="+mj-cs"/>
              </a:rPr>
              <a:t>来保留子空间变换后源域的</a:t>
            </a:r>
            <a:r>
              <a:rPr lang="zh-CN" altLang="en-US" sz="1400" b="1" dirty="0">
                <a:solidFill>
                  <a:srgbClr val="FF0000"/>
                </a:solidFill>
                <a:latin typeface="微软雅黑" charset="-122"/>
                <a:ea typeface="微软雅黑" charset="-122"/>
                <a:cs typeface="+mj-cs"/>
              </a:rPr>
              <a:t>标签信息</a:t>
            </a:r>
            <a:endParaRPr lang="en-US" altLang="zh-CN" sz="1400" b="1" dirty="0">
              <a:solidFill>
                <a:srgbClr val="00447C"/>
              </a:solidFill>
              <a:latin typeface="微软雅黑" charset="-122"/>
              <a:ea typeface="微软雅黑" charset="-122"/>
              <a:cs typeface="+mj-cs"/>
            </a:endParaRPr>
          </a:p>
          <a:p>
            <a:pPr marL="285750" indent="-285750">
              <a:buClr>
                <a:schemeClr val="tx2"/>
              </a:buClr>
              <a:buFont typeface="Wingdings" panose="05000000000000000000" pitchFamily="2" charset="2"/>
              <a:buChar char="Ø"/>
            </a:pPr>
            <a:r>
              <a:rPr lang="zh-CN" altLang="en-US" sz="1400" b="1" dirty="0">
                <a:solidFill>
                  <a:srgbClr val="00447C"/>
                </a:solidFill>
                <a:latin typeface="微软雅黑" charset="-122"/>
                <a:ea typeface="微软雅黑" charset="-122"/>
                <a:cs typeface="+mj-cs"/>
              </a:rPr>
              <a:t>对重构矩阵</a:t>
            </a:r>
            <a:r>
              <a:rPr lang="en-US" altLang="zh-CN" sz="1400" b="1" dirty="0">
                <a:solidFill>
                  <a:srgbClr val="00447C"/>
                </a:solidFill>
                <a:latin typeface="微软雅黑" charset="-122"/>
                <a:ea typeface="微软雅黑" charset="-122"/>
                <a:cs typeface="+mj-cs"/>
              </a:rPr>
              <a:t>Z</a:t>
            </a:r>
            <a:r>
              <a:rPr lang="zh-CN" altLang="en-US" sz="1400" b="1" dirty="0">
                <a:solidFill>
                  <a:srgbClr val="00447C"/>
                </a:solidFill>
                <a:latin typeface="微软雅黑" charset="-122"/>
                <a:ea typeface="微软雅黑" charset="-122"/>
                <a:cs typeface="+mj-cs"/>
              </a:rPr>
              <a:t>施加</a:t>
            </a:r>
            <a:r>
              <a:rPr lang="zh-CN" altLang="en-US" sz="1400" b="1" dirty="0">
                <a:solidFill>
                  <a:srgbClr val="FF0000"/>
                </a:solidFill>
                <a:latin typeface="微软雅黑" charset="-122"/>
                <a:ea typeface="微软雅黑" charset="-122"/>
                <a:cs typeface="+mj-cs"/>
              </a:rPr>
              <a:t>核范数</a:t>
            </a:r>
            <a:r>
              <a:rPr lang="zh-CN" altLang="en-US" sz="1400" b="1" dirty="0">
                <a:solidFill>
                  <a:srgbClr val="00447C"/>
                </a:solidFill>
                <a:latin typeface="微软雅黑" charset="-122"/>
                <a:ea typeface="微软雅黑" charset="-122"/>
                <a:cs typeface="+mj-cs"/>
              </a:rPr>
              <a:t>和</a:t>
            </a:r>
            <a:r>
              <a:rPr lang="en-US" altLang="zh-CN" sz="1400" b="1" dirty="0">
                <a:solidFill>
                  <a:srgbClr val="FF0000"/>
                </a:solidFill>
                <a:latin typeface="微软雅黑" charset="-122"/>
                <a:ea typeface="微软雅黑" charset="-122"/>
                <a:cs typeface="+mj-cs"/>
              </a:rPr>
              <a:t>1</a:t>
            </a:r>
            <a:r>
              <a:rPr lang="zh-CN" altLang="en-US" sz="1400" b="1" dirty="0">
                <a:solidFill>
                  <a:srgbClr val="FF0000"/>
                </a:solidFill>
                <a:latin typeface="微软雅黑" charset="-122"/>
                <a:ea typeface="微软雅黑" charset="-122"/>
                <a:cs typeface="+mj-cs"/>
              </a:rPr>
              <a:t>范数</a:t>
            </a:r>
            <a:r>
              <a:rPr lang="zh-CN" altLang="en-US" sz="1400" b="1" dirty="0">
                <a:solidFill>
                  <a:srgbClr val="00447C"/>
                </a:solidFill>
                <a:latin typeface="微软雅黑" charset="-122"/>
                <a:ea typeface="微软雅黑" charset="-122"/>
                <a:cs typeface="+mj-cs"/>
              </a:rPr>
              <a:t>来保持数据的</a:t>
            </a:r>
            <a:r>
              <a:rPr lang="zh-CN" altLang="en-US" sz="1400" b="1" dirty="0">
                <a:solidFill>
                  <a:srgbClr val="FF0000"/>
                </a:solidFill>
                <a:latin typeface="微软雅黑" charset="-122"/>
                <a:ea typeface="微软雅黑" charset="-122"/>
                <a:cs typeface="+mj-cs"/>
              </a:rPr>
              <a:t>全局结构</a:t>
            </a:r>
            <a:r>
              <a:rPr lang="zh-CN" altLang="en-US" sz="1400" b="1" dirty="0">
                <a:solidFill>
                  <a:srgbClr val="00447C"/>
                </a:solidFill>
                <a:latin typeface="微软雅黑" charset="-122"/>
                <a:ea typeface="微软雅黑" charset="-122"/>
                <a:cs typeface="+mj-cs"/>
              </a:rPr>
              <a:t>和</a:t>
            </a:r>
            <a:r>
              <a:rPr lang="zh-CN" altLang="en-US" sz="1400" b="1" dirty="0">
                <a:solidFill>
                  <a:srgbClr val="FF0000"/>
                </a:solidFill>
                <a:latin typeface="微软雅黑" charset="-122"/>
                <a:ea typeface="微软雅黑" charset="-122"/>
                <a:cs typeface="+mj-cs"/>
              </a:rPr>
              <a:t>局部结构</a:t>
            </a:r>
            <a:r>
              <a:rPr lang="zh-CN" altLang="en-US" sz="1400" b="1" dirty="0">
                <a:solidFill>
                  <a:srgbClr val="00447C"/>
                </a:solidFill>
                <a:latin typeface="微软雅黑" charset="-122"/>
                <a:ea typeface="微软雅黑" charset="-122"/>
                <a:cs typeface="+mj-cs"/>
              </a:rPr>
              <a:t>不被破坏</a:t>
            </a:r>
            <a:endParaRPr lang="en-US" altLang="zh-CN" sz="1400" b="1" dirty="0">
              <a:solidFill>
                <a:srgbClr val="00447C"/>
              </a:solidFill>
              <a:latin typeface="微软雅黑" charset="-122"/>
              <a:ea typeface="微软雅黑" charset="-122"/>
              <a:cs typeface="+mj-cs"/>
            </a:endParaRPr>
          </a:p>
          <a:p>
            <a:pPr marL="285750" indent="-285750">
              <a:buClr>
                <a:schemeClr val="tx2"/>
              </a:buClr>
              <a:buFont typeface="Wingdings" panose="05000000000000000000" pitchFamily="2" charset="2"/>
              <a:buChar char="Ø"/>
            </a:pPr>
            <a:r>
              <a:rPr lang="zh-CN" altLang="en-US" sz="1400" b="1" dirty="0">
                <a:solidFill>
                  <a:srgbClr val="00447C"/>
                </a:solidFill>
                <a:latin typeface="微软雅黑" charset="-122"/>
                <a:ea typeface="微软雅黑" charset="-122"/>
                <a:cs typeface="+mj-cs"/>
              </a:rPr>
              <a:t>嵌入矩阵</a:t>
            </a:r>
            <a:r>
              <a:rPr lang="en-US" altLang="zh-CN" sz="1400" b="1" dirty="0">
                <a:solidFill>
                  <a:srgbClr val="00447C"/>
                </a:solidFill>
                <a:latin typeface="微软雅黑" charset="-122"/>
                <a:ea typeface="微软雅黑" charset="-122"/>
                <a:cs typeface="+mj-cs"/>
              </a:rPr>
              <a:t>E</a:t>
            </a:r>
            <a:r>
              <a:rPr lang="zh-CN" altLang="en-US" sz="1400" b="1" dirty="0">
                <a:solidFill>
                  <a:srgbClr val="00447C"/>
                </a:solidFill>
                <a:latin typeface="微软雅黑" charset="-122"/>
                <a:ea typeface="微软雅黑" charset="-122"/>
                <a:cs typeface="+mj-cs"/>
              </a:rPr>
              <a:t>并进行</a:t>
            </a:r>
            <a:r>
              <a:rPr lang="en-US" altLang="zh-CN" sz="1400" b="1" dirty="0">
                <a:solidFill>
                  <a:srgbClr val="00447C"/>
                </a:solidFill>
                <a:latin typeface="微软雅黑" charset="-122"/>
                <a:ea typeface="微软雅黑" charset="-122"/>
                <a:cs typeface="+mj-cs"/>
              </a:rPr>
              <a:t>1</a:t>
            </a:r>
            <a:r>
              <a:rPr lang="zh-CN" altLang="en-US" sz="1400" b="1" dirty="0">
                <a:solidFill>
                  <a:srgbClr val="FF0000"/>
                </a:solidFill>
                <a:latin typeface="微软雅黑" charset="-122"/>
                <a:ea typeface="微软雅黑" charset="-122"/>
                <a:cs typeface="+mj-cs"/>
              </a:rPr>
              <a:t>范数正则化</a:t>
            </a:r>
            <a:r>
              <a:rPr lang="zh-CN" altLang="en-US" sz="1400" b="1" dirty="0">
                <a:solidFill>
                  <a:srgbClr val="00447C"/>
                </a:solidFill>
                <a:latin typeface="微软雅黑" charset="-122"/>
                <a:ea typeface="微软雅黑" charset="-122"/>
                <a:cs typeface="+mj-cs"/>
              </a:rPr>
              <a:t>来建模一般噪声减少数据</a:t>
            </a:r>
            <a:r>
              <a:rPr lang="zh-CN" altLang="en-US" sz="1400" b="1" dirty="0">
                <a:solidFill>
                  <a:srgbClr val="FF0000"/>
                </a:solidFill>
                <a:latin typeface="微软雅黑" charset="-122"/>
                <a:ea typeface="微软雅黑" charset="-122"/>
                <a:cs typeface="+mj-cs"/>
              </a:rPr>
              <a:t>中非高斯噪声</a:t>
            </a:r>
            <a:r>
              <a:rPr lang="zh-CN" altLang="en-US" sz="1400" b="1" dirty="0">
                <a:solidFill>
                  <a:srgbClr val="00447C"/>
                </a:solidFill>
                <a:latin typeface="微软雅黑" charset="-122"/>
                <a:ea typeface="微软雅黑" charset="-122"/>
                <a:cs typeface="+mj-cs"/>
              </a:rPr>
              <a:t>的影响</a:t>
            </a:r>
            <a:endParaRPr lang="en-US" altLang="zh-CN" sz="1400" b="1" dirty="0">
              <a:solidFill>
                <a:srgbClr val="00447C"/>
              </a:solidFill>
              <a:latin typeface="微软雅黑" charset="-122"/>
              <a:ea typeface="微软雅黑" charset="-122"/>
              <a:cs typeface="+mj-cs"/>
            </a:endParaRPr>
          </a:p>
        </p:txBody>
      </p:sp>
      <p:cxnSp>
        <p:nvCxnSpPr>
          <p:cNvPr id="14" name="直接连接符 13">
            <a:extLst>
              <a:ext uri="{FF2B5EF4-FFF2-40B4-BE49-F238E27FC236}">
                <a16:creationId xmlns:a16="http://schemas.microsoft.com/office/drawing/2014/main" id="{F12F0C0F-74A7-1A88-4DC7-98708537EA14}"/>
              </a:ext>
            </a:extLst>
          </p:cNvPr>
          <p:cNvCxnSpPr>
            <a:cxnSpLocks/>
          </p:cNvCxnSpPr>
          <p:nvPr/>
        </p:nvCxnSpPr>
        <p:spPr bwMode="auto">
          <a:xfrm>
            <a:off x="5873261" y="1184829"/>
            <a:ext cx="0" cy="4624962"/>
          </a:xfrm>
          <a:prstGeom prst="line">
            <a:avLst/>
          </a:prstGeom>
          <a:solidFill>
            <a:schemeClr val="accent1"/>
          </a:solidFill>
          <a:ln w="38100" cap="flat" cmpd="sng" algn="ctr">
            <a:solidFill>
              <a:srgbClr val="04437D"/>
            </a:solidFill>
            <a:prstDash val="sysDash"/>
            <a:round/>
            <a:headEnd type="none" w="med" len="med"/>
            <a:tailEnd type="none" w="med" len="med"/>
          </a:ln>
        </p:spPr>
      </p:cxnSp>
      <p:pic>
        <p:nvPicPr>
          <p:cNvPr id="51" name="图片 50">
            <a:extLst>
              <a:ext uri="{FF2B5EF4-FFF2-40B4-BE49-F238E27FC236}">
                <a16:creationId xmlns:a16="http://schemas.microsoft.com/office/drawing/2014/main" id="{42A4C2E7-1CE4-6B95-60A5-0D9788AD0293}"/>
              </a:ext>
            </a:extLst>
          </p:cNvPr>
          <p:cNvPicPr>
            <a:picLocks noChangeAspect="1"/>
          </p:cNvPicPr>
          <p:nvPr/>
        </p:nvPicPr>
        <p:blipFill>
          <a:blip r:embed="rId4"/>
          <a:stretch>
            <a:fillRect/>
          </a:stretch>
        </p:blipFill>
        <p:spPr>
          <a:xfrm>
            <a:off x="7092721" y="5004257"/>
            <a:ext cx="4087562" cy="358558"/>
          </a:xfrm>
          <a:prstGeom prst="rect">
            <a:avLst/>
          </a:prstGeom>
        </p:spPr>
      </p:pic>
      <p:pic>
        <p:nvPicPr>
          <p:cNvPr id="52" name="图片 51">
            <a:extLst>
              <a:ext uri="{FF2B5EF4-FFF2-40B4-BE49-F238E27FC236}">
                <a16:creationId xmlns:a16="http://schemas.microsoft.com/office/drawing/2014/main" id="{301877C6-4BB4-523B-007B-5ADA3CFC9276}"/>
              </a:ext>
            </a:extLst>
          </p:cNvPr>
          <p:cNvPicPr>
            <a:picLocks noChangeAspect="1"/>
          </p:cNvPicPr>
          <p:nvPr/>
        </p:nvPicPr>
        <p:blipFill>
          <a:blip r:embed="rId5"/>
          <a:stretch>
            <a:fillRect/>
          </a:stretch>
        </p:blipFill>
        <p:spPr>
          <a:xfrm>
            <a:off x="6224661" y="2287023"/>
            <a:ext cx="1513818" cy="1247309"/>
          </a:xfrm>
          <a:prstGeom prst="rect">
            <a:avLst/>
          </a:prstGeom>
        </p:spPr>
      </p:pic>
      <p:pic>
        <p:nvPicPr>
          <p:cNvPr id="53" name="图片 52">
            <a:extLst>
              <a:ext uri="{FF2B5EF4-FFF2-40B4-BE49-F238E27FC236}">
                <a16:creationId xmlns:a16="http://schemas.microsoft.com/office/drawing/2014/main" id="{D2B005D6-AA24-7B2B-CDD0-A09638BB31F8}"/>
              </a:ext>
            </a:extLst>
          </p:cNvPr>
          <p:cNvPicPr>
            <a:picLocks noChangeAspect="1"/>
          </p:cNvPicPr>
          <p:nvPr/>
        </p:nvPicPr>
        <p:blipFill rotWithShape="1">
          <a:blip r:embed="rId6"/>
          <a:srcRect r="64762"/>
          <a:stretch/>
        </p:blipFill>
        <p:spPr>
          <a:xfrm>
            <a:off x="8800049" y="2132769"/>
            <a:ext cx="1998532" cy="1263715"/>
          </a:xfrm>
          <a:prstGeom prst="rect">
            <a:avLst/>
          </a:prstGeom>
        </p:spPr>
      </p:pic>
      <p:pic>
        <p:nvPicPr>
          <p:cNvPr id="58" name="图片 57">
            <a:extLst>
              <a:ext uri="{FF2B5EF4-FFF2-40B4-BE49-F238E27FC236}">
                <a16:creationId xmlns:a16="http://schemas.microsoft.com/office/drawing/2014/main" id="{7D4003E6-B692-9836-1021-1266A3DA02E1}"/>
              </a:ext>
            </a:extLst>
          </p:cNvPr>
          <p:cNvPicPr>
            <a:picLocks noChangeAspect="1"/>
          </p:cNvPicPr>
          <p:nvPr/>
        </p:nvPicPr>
        <p:blipFill>
          <a:blip r:embed="rId7"/>
          <a:stretch>
            <a:fillRect/>
          </a:stretch>
        </p:blipFill>
        <p:spPr>
          <a:xfrm>
            <a:off x="8155964" y="3286653"/>
            <a:ext cx="3685665" cy="637109"/>
          </a:xfrm>
          <a:prstGeom prst="rect">
            <a:avLst/>
          </a:prstGeom>
        </p:spPr>
      </p:pic>
      <p:sp>
        <p:nvSpPr>
          <p:cNvPr id="55" name="矩形: 圆角 54">
            <a:extLst>
              <a:ext uri="{FF2B5EF4-FFF2-40B4-BE49-F238E27FC236}">
                <a16:creationId xmlns:a16="http://schemas.microsoft.com/office/drawing/2014/main" id="{B1C4B281-FC0D-B3B2-776C-A17E1AC4413F}"/>
              </a:ext>
            </a:extLst>
          </p:cNvPr>
          <p:cNvSpPr/>
          <p:nvPr/>
        </p:nvSpPr>
        <p:spPr>
          <a:xfrm>
            <a:off x="6095128" y="2133296"/>
            <a:ext cx="5861921" cy="1874414"/>
          </a:xfrm>
          <a:prstGeom prst="roundRect">
            <a:avLst/>
          </a:prstGeom>
          <a:noFill/>
          <a:ln w="28575">
            <a:solidFill>
              <a:srgbClr val="00447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箭头连接符 55">
            <a:extLst>
              <a:ext uri="{FF2B5EF4-FFF2-40B4-BE49-F238E27FC236}">
                <a16:creationId xmlns:a16="http://schemas.microsoft.com/office/drawing/2014/main" id="{2B330395-B93D-E008-E0E5-3D73593EA1FD}"/>
              </a:ext>
            </a:extLst>
          </p:cNvPr>
          <p:cNvCxnSpPr>
            <a:cxnSpLocks/>
          </p:cNvCxnSpPr>
          <p:nvPr/>
        </p:nvCxnSpPr>
        <p:spPr>
          <a:xfrm>
            <a:off x="7885713" y="2833185"/>
            <a:ext cx="857220" cy="0"/>
          </a:xfrm>
          <a:prstGeom prst="straightConnector1">
            <a:avLst/>
          </a:prstGeom>
          <a:ln w="76200">
            <a:solidFill>
              <a:srgbClr val="00447C"/>
            </a:solidFill>
            <a:tailEnd type="triangle"/>
          </a:ln>
        </p:spPr>
        <p:style>
          <a:lnRef idx="1">
            <a:schemeClr val="accent1"/>
          </a:lnRef>
          <a:fillRef idx="0">
            <a:schemeClr val="accent1"/>
          </a:fillRef>
          <a:effectRef idx="0">
            <a:schemeClr val="accent1"/>
          </a:effectRef>
          <a:fontRef idx="minor">
            <a:schemeClr val="tx1"/>
          </a:fontRef>
        </p:style>
      </p:cxnSp>
      <p:sp>
        <p:nvSpPr>
          <p:cNvPr id="57" name="文本框 56">
            <a:extLst>
              <a:ext uri="{FF2B5EF4-FFF2-40B4-BE49-F238E27FC236}">
                <a16:creationId xmlns:a16="http://schemas.microsoft.com/office/drawing/2014/main" id="{6F429D9A-1553-75DA-FAF8-789896ED7DEF}"/>
              </a:ext>
            </a:extLst>
          </p:cNvPr>
          <p:cNvSpPr txBox="1"/>
          <p:nvPr/>
        </p:nvSpPr>
        <p:spPr>
          <a:xfrm>
            <a:off x="7304812" y="4499413"/>
            <a:ext cx="3967989" cy="369332"/>
          </a:xfrm>
          <a:prstGeom prst="rect">
            <a:avLst/>
          </a:prstGeom>
          <a:noFill/>
        </p:spPr>
        <p:txBody>
          <a:bodyPr wrap="square">
            <a:spAutoFit/>
          </a:bodyPr>
          <a:lstStyle/>
          <a:p>
            <a:r>
              <a:rPr lang="zh-CN" altLang="en-US" b="1" dirty="0">
                <a:solidFill>
                  <a:srgbClr val="00447C"/>
                </a:solidFill>
                <a:latin typeface="微软雅黑" panose="020B0503020204020204" pitchFamily="34" charset="-122"/>
                <a:ea typeface="微软雅黑" panose="020B0503020204020204" pitchFamily="34" charset="-122"/>
              </a:rPr>
              <a:t>第一样本与第二样本之间的距离</a:t>
            </a:r>
          </a:p>
        </p:txBody>
      </p:sp>
      <p:sp>
        <p:nvSpPr>
          <p:cNvPr id="60" name="文本框 59">
            <a:extLst>
              <a:ext uri="{FF2B5EF4-FFF2-40B4-BE49-F238E27FC236}">
                <a16:creationId xmlns:a16="http://schemas.microsoft.com/office/drawing/2014/main" id="{37D0AD5B-4CFE-C544-1B4B-F18749293119}"/>
              </a:ext>
            </a:extLst>
          </p:cNvPr>
          <p:cNvSpPr txBox="1"/>
          <p:nvPr/>
        </p:nvSpPr>
        <p:spPr>
          <a:xfrm>
            <a:off x="6017476" y="1086606"/>
            <a:ext cx="2138488" cy="430887"/>
          </a:xfrm>
          <a:prstGeom prst="rect">
            <a:avLst/>
          </a:prstGeom>
          <a:noFill/>
        </p:spPr>
        <p:txBody>
          <a:bodyPr wrap="square">
            <a:spAutoFit/>
          </a:bodyPr>
          <a:lstStyle/>
          <a:p>
            <a:pPr>
              <a:buClr>
                <a:schemeClr val="tx2"/>
              </a:buClr>
            </a:pPr>
            <a:r>
              <a:rPr lang="zh-CN" altLang="en-US" sz="2200" b="1" dirty="0">
                <a:solidFill>
                  <a:srgbClr val="04437D"/>
                </a:solidFill>
                <a:latin typeface="微软雅黑" charset="-122"/>
                <a:ea typeface="微软雅黑" charset="-122"/>
                <a:cs typeface="+mj-cs"/>
              </a:rPr>
              <a:t>松弛回归矩阵</a:t>
            </a:r>
            <a:endParaRPr lang="en-US" altLang="zh-CN" sz="2200" b="1" dirty="0">
              <a:solidFill>
                <a:srgbClr val="04437D"/>
              </a:solidFill>
              <a:latin typeface="微软雅黑" charset="-122"/>
              <a:ea typeface="微软雅黑" charset="-122"/>
              <a:cs typeface="+mj-cs"/>
            </a:endParaRPr>
          </a:p>
        </p:txBody>
      </p:sp>
      <mc:AlternateContent xmlns:mc="http://schemas.openxmlformats.org/markup-compatibility/2006" xmlns:p14="http://schemas.microsoft.com/office/powerpoint/2010/main">
        <mc:Choice Requires="p14">
          <p:contentPart p14:bwMode="auto" r:id="rId8">
            <p14:nvContentPartPr>
              <p14:cNvPr id="3" name="墨迹 2">
                <a:extLst>
                  <a:ext uri="{FF2B5EF4-FFF2-40B4-BE49-F238E27FC236}">
                    <a16:creationId xmlns:a16="http://schemas.microsoft.com/office/drawing/2014/main" id="{7D19BA00-2474-2462-02E4-1F16AC57664B}"/>
                  </a:ext>
                </a:extLst>
              </p14:cNvPr>
              <p14:cNvContentPartPr/>
              <p14:nvPr/>
            </p14:nvContentPartPr>
            <p14:xfrm>
              <a:off x="3458233" y="3157993"/>
              <a:ext cx="24120" cy="29880"/>
            </p14:xfrm>
          </p:contentPart>
        </mc:Choice>
        <mc:Fallback xmlns="">
          <p:pic>
            <p:nvPicPr>
              <p:cNvPr id="3" name="墨迹 2">
                <a:extLst>
                  <a:ext uri="{FF2B5EF4-FFF2-40B4-BE49-F238E27FC236}">
                    <a16:creationId xmlns:a16="http://schemas.microsoft.com/office/drawing/2014/main" id="{7D19BA00-2474-2462-02E4-1F16AC57664B}"/>
                  </a:ext>
                </a:extLst>
              </p:cNvPr>
              <p:cNvPicPr/>
              <p:nvPr/>
            </p:nvPicPr>
            <p:blipFill>
              <a:blip r:embed="rId9"/>
              <a:stretch>
                <a:fillRect/>
              </a:stretch>
            </p:blipFill>
            <p:spPr>
              <a:xfrm>
                <a:off x="3395593" y="3094993"/>
                <a:ext cx="1497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墨迹 6">
                <a:extLst>
                  <a:ext uri="{FF2B5EF4-FFF2-40B4-BE49-F238E27FC236}">
                    <a16:creationId xmlns:a16="http://schemas.microsoft.com/office/drawing/2014/main" id="{69B64B02-0CF7-33E7-48C5-D83E102224E9}"/>
                  </a:ext>
                </a:extLst>
              </p14:cNvPr>
              <p14:cNvContentPartPr/>
              <p14:nvPr/>
            </p14:nvContentPartPr>
            <p14:xfrm>
              <a:off x="10750180" y="2825460"/>
              <a:ext cx="7200" cy="165960"/>
            </p14:xfrm>
          </p:contentPart>
        </mc:Choice>
        <mc:Fallback xmlns="">
          <p:pic>
            <p:nvPicPr>
              <p:cNvPr id="7" name="墨迹 6">
                <a:extLst>
                  <a:ext uri="{FF2B5EF4-FFF2-40B4-BE49-F238E27FC236}">
                    <a16:creationId xmlns:a16="http://schemas.microsoft.com/office/drawing/2014/main" id="{69B64B02-0CF7-33E7-48C5-D83E102224E9}"/>
                  </a:ext>
                </a:extLst>
              </p:cNvPr>
              <p:cNvPicPr/>
              <p:nvPr/>
            </p:nvPicPr>
            <p:blipFill>
              <a:blip r:embed="rId11"/>
              <a:stretch>
                <a:fillRect/>
              </a:stretch>
            </p:blipFill>
            <p:spPr>
              <a:xfrm>
                <a:off x="10687540" y="2762460"/>
                <a:ext cx="13284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墨迹 9">
                <a:extLst>
                  <a:ext uri="{FF2B5EF4-FFF2-40B4-BE49-F238E27FC236}">
                    <a16:creationId xmlns:a16="http://schemas.microsoft.com/office/drawing/2014/main" id="{61114A32-77A2-2201-4E0F-DBB0328C0812}"/>
                  </a:ext>
                </a:extLst>
              </p14:cNvPr>
              <p14:cNvContentPartPr/>
              <p14:nvPr/>
            </p14:nvContentPartPr>
            <p14:xfrm>
              <a:off x="11830960" y="3698040"/>
              <a:ext cx="360" cy="360"/>
            </p14:xfrm>
          </p:contentPart>
        </mc:Choice>
        <mc:Fallback xmlns="">
          <p:pic>
            <p:nvPicPr>
              <p:cNvPr id="10" name="墨迹 9">
                <a:extLst>
                  <a:ext uri="{FF2B5EF4-FFF2-40B4-BE49-F238E27FC236}">
                    <a16:creationId xmlns:a16="http://schemas.microsoft.com/office/drawing/2014/main" id="{61114A32-77A2-2201-4E0F-DBB0328C0812}"/>
                  </a:ext>
                </a:extLst>
              </p:cNvPr>
              <p:cNvPicPr/>
              <p:nvPr/>
            </p:nvPicPr>
            <p:blipFill>
              <a:blip r:embed="rId13"/>
              <a:stretch>
                <a:fillRect/>
              </a:stretch>
            </p:blipFill>
            <p:spPr>
              <a:xfrm>
                <a:off x="11768320" y="3635400"/>
                <a:ext cx="126000" cy="126000"/>
              </a:xfrm>
              <a:prstGeom prst="rect">
                <a:avLst/>
              </a:prstGeom>
            </p:spPr>
          </p:pic>
        </mc:Fallback>
      </mc:AlternateContent>
    </p:spTree>
    <p:extLst>
      <p:ext uri="{BB962C8B-B14F-4D97-AF65-F5344CB8AC3E}">
        <p14:creationId xmlns:p14="http://schemas.microsoft.com/office/powerpoint/2010/main" val="2743552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fld id="{89DB14B3-731A-4352-BC82-B1993596BD11}" type="slidenum">
              <a:rPr lang="zh-CN" altLang="en-US" smtClean="0"/>
              <a:pPr/>
              <a:t>13</a:t>
            </a:fld>
            <a:endParaRPr lang="zh-CN" altLang="en-US" dirty="0"/>
          </a:p>
        </p:txBody>
      </p:sp>
      <p:sp>
        <p:nvSpPr>
          <p:cNvPr id="6" name="Rectangle 4">
            <a:extLst>
              <a:ext uri="{FF2B5EF4-FFF2-40B4-BE49-F238E27FC236}">
                <a16:creationId xmlns:a16="http://schemas.microsoft.com/office/drawing/2014/main" id="{D561CF10-8798-4A72-84AF-AD0330F989B1}"/>
              </a:ext>
            </a:extLst>
          </p:cNvPr>
          <p:cNvSpPr>
            <a:spLocks noChangeArrowheads="1"/>
          </p:cNvSpPr>
          <p:nvPr/>
        </p:nvSpPr>
        <p:spPr bwMode="auto">
          <a:xfrm>
            <a:off x="8174893" y="14789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a:extLst>
              <a:ext uri="{FF2B5EF4-FFF2-40B4-BE49-F238E27FC236}">
                <a16:creationId xmlns:a16="http://schemas.microsoft.com/office/drawing/2014/main" id="{BC4588C5-2621-4110-A74B-BE211F9EEA50}"/>
              </a:ext>
            </a:extLst>
          </p:cNvPr>
          <p:cNvSpPr>
            <a:spLocks noChangeArrowheads="1"/>
          </p:cNvSpPr>
          <p:nvPr/>
        </p:nvSpPr>
        <p:spPr bwMode="auto">
          <a:xfrm>
            <a:off x="8253047" y="131301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6" name="Rectangle 20">
            <a:extLst>
              <a:ext uri="{FF2B5EF4-FFF2-40B4-BE49-F238E27FC236}">
                <a16:creationId xmlns:a16="http://schemas.microsoft.com/office/drawing/2014/main" id="{10E05C8B-4F55-4191-8C51-2CC3F989A4E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8" name="Rectangle 22">
            <a:extLst>
              <a:ext uri="{FF2B5EF4-FFF2-40B4-BE49-F238E27FC236}">
                <a16:creationId xmlns:a16="http://schemas.microsoft.com/office/drawing/2014/main" id="{26BAAA66-5CF7-45B2-AA66-41E27FF8D789}"/>
              </a:ext>
            </a:extLst>
          </p:cNvPr>
          <p:cNvSpPr>
            <a:spLocks noChangeArrowheads="1"/>
          </p:cNvSpPr>
          <p:nvPr/>
        </p:nvSpPr>
        <p:spPr bwMode="auto">
          <a:xfrm>
            <a:off x="5330092" y="535708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cxnSp>
        <p:nvCxnSpPr>
          <p:cNvPr id="35" name="直接连接符 34">
            <a:extLst>
              <a:ext uri="{FF2B5EF4-FFF2-40B4-BE49-F238E27FC236}">
                <a16:creationId xmlns:a16="http://schemas.microsoft.com/office/drawing/2014/main" id="{E81D50B8-DE90-C874-A4A5-2642D0CF4CEF}"/>
              </a:ext>
            </a:extLst>
          </p:cNvPr>
          <p:cNvCxnSpPr/>
          <p:nvPr/>
        </p:nvCxnSpPr>
        <p:spPr bwMode="auto">
          <a:xfrm>
            <a:off x="5816111" y="1064179"/>
            <a:ext cx="0" cy="5085626"/>
          </a:xfrm>
          <a:prstGeom prst="line">
            <a:avLst/>
          </a:prstGeom>
          <a:solidFill>
            <a:schemeClr val="accent1"/>
          </a:solidFill>
          <a:ln w="38100" cap="flat" cmpd="sng" algn="ctr">
            <a:solidFill>
              <a:srgbClr val="04437D"/>
            </a:solidFill>
            <a:prstDash val="sysDash"/>
            <a:round/>
            <a:headEnd type="none" w="med" len="med"/>
            <a:tailEnd type="none" w="med" len="med"/>
          </a:ln>
        </p:spPr>
      </p:cxnSp>
      <p:sp>
        <p:nvSpPr>
          <p:cNvPr id="2" name="文本框 1">
            <a:extLst>
              <a:ext uri="{FF2B5EF4-FFF2-40B4-BE49-F238E27FC236}">
                <a16:creationId xmlns:a16="http://schemas.microsoft.com/office/drawing/2014/main" id="{44238449-30FC-3495-07BE-BC0D330CA56D}"/>
              </a:ext>
            </a:extLst>
          </p:cNvPr>
          <p:cNvSpPr txBox="1"/>
          <p:nvPr/>
        </p:nvSpPr>
        <p:spPr>
          <a:xfrm>
            <a:off x="517475" y="987721"/>
            <a:ext cx="3061507" cy="540341"/>
          </a:xfrm>
          <a:prstGeom prst="rect">
            <a:avLst/>
          </a:prstGeom>
          <a:noFill/>
        </p:spPr>
        <p:txBody>
          <a:bodyPr wrap="square" rtlCol="0">
            <a:spAutoFit/>
          </a:bodyPr>
          <a:lstStyle>
            <a:defPPr>
              <a:defRPr lang="zh-CN"/>
            </a:defPPr>
            <a:lvl1pPr>
              <a:lnSpc>
                <a:spcPct val="200000"/>
              </a:lnSpc>
              <a:defRPr kumimoji="1">
                <a:latin typeface="Microsoft YaHei" panose="020B0503020204020204" pitchFamily="34" charset="-122"/>
                <a:ea typeface="Microsoft YaHei" panose="020B0503020204020204" pitchFamily="34" charset="-122"/>
              </a:defRPr>
            </a:lvl1pPr>
          </a:lstStyle>
          <a:p>
            <a:pPr>
              <a:lnSpc>
                <a:spcPct val="150000"/>
              </a:lnSpc>
            </a:pPr>
            <a:r>
              <a:rPr lang="zh-CN" altLang="en-US" sz="2200" b="1" dirty="0">
                <a:solidFill>
                  <a:srgbClr val="04437D"/>
                </a:solidFill>
              </a:rPr>
              <a:t>基于高斯噪声改进</a:t>
            </a:r>
            <a:endParaRPr lang="en-US" altLang="zh-CN" sz="2200" b="1" dirty="0">
              <a:solidFill>
                <a:srgbClr val="04437D"/>
              </a:solidFill>
            </a:endParaRPr>
          </a:p>
        </p:txBody>
      </p:sp>
      <p:sp>
        <p:nvSpPr>
          <p:cNvPr id="18" name="矩形: 圆角 17">
            <a:extLst>
              <a:ext uri="{FF2B5EF4-FFF2-40B4-BE49-F238E27FC236}">
                <a16:creationId xmlns:a16="http://schemas.microsoft.com/office/drawing/2014/main" id="{19195DC6-90BC-50F7-276F-88EF978C5FEA}"/>
              </a:ext>
            </a:extLst>
          </p:cNvPr>
          <p:cNvSpPr/>
          <p:nvPr/>
        </p:nvSpPr>
        <p:spPr>
          <a:xfrm>
            <a:off x="378650" y="1775045"/>
            <a:ext cx="4917749" cy="1701983"/>
          </a:xfrm>
          <a:prstGeom prst="roundRect">
            <a:avLst/>
          </a:prstGeom>
          <a:no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文本框 43">
            <a:extLst>
              <a:ext uri="{FF2B5EF4-FFF2-40B4-BE49-F238E27FC236}">
                <a16:creationId xmlns:a16="http://schemas.microsoft.com/office/drawing/2014/main" id="{5B62C0DF-249C-DF82-807E-96ADBC7CA383}"/>
              </a:ext>
            </a:extLst>
          </p:cNvPr>
          <p:cNvSpPr txBox="1"/>
          <p:nvPr/>
        </p:nvSpPr>
        <p:spPr>
          <a:xfrm>
            <a:off x="640685" y="196515"/>
            <a:ext cx="10530307" cy="743986"/>
          </a:xfrm>
          <a:prstGeom prst="rect">
            <a:avLst/>
          </a:prstGeom>
          <a:noFill/>
        </p:spPr>
        <p:txBody>
          <a:bodyPr wrap="square" rtlCol="0">
            <a:spAutoFit/>
          </a:bodyPr>
          <a:lstStyle>
            <a:defPPr>
              <a:defRPr lang="zh-CN"/>
            </a:defPPr>
            <a:lvl1pPr>
              <a:lnSpc>
                <a:spcPct val="200000"/>
              </a:lnSpc>
              <a:defRPr kumimoji="1">
                <a:latin typeface="Microsoft YaHei" panose="020B0503020204020204" pitchFamily="34" charset="-122"/>
                <a:ea typeface="Microsoft YaHei" panose="020B0503020204020204" pitchFamily="34" charset="-122"/>
              </a:defRPr>
            </a:lvl1pPr>
          </a:lstStyle>
          <a:p>
            <a:pPr>
              <a:lnSpc>
                <a:spcPct val="150000"/>
              </a:lnSpc>
            </a:pPr>
            <a:r>
              <a:rPr lang="zh-CN" altLang="en-US" sz="3200" b="1" dirty="0">
                <a:solidFill>
                  <a:srgbClr val="04437D"/>
                </a:solidFill>
              </a:rPr>
              <a:t>主要研究内容二  </a:t>
            </a:r>
            <a:r>
              <a:rPr lang="zh-CN" altLang="en-US" sz="2400" b="1" dirty="0">
                <a:solidFill>
                  <a:srgbClr val="04437D"/>
                </a:solidFill>
              </a:rPr>
              <a:t>基于迁移子空间的故障诊断</a:t>
            </a:r>
            <a:endParaRPr lang="en-US" altLang="zh-CN" sz="2400" b="1" dirty="0">
              <a:solidFill>
                <a:srgbClr val="04437D"/>
              </a:solidFill>
            </a:endParaRPr>
          </a:p>
        </p:txBody>
      </p:sp>
      <p:sp>
        <p:nvSpPr>
          <p:cNvPr id="5" name="文本框 4">
            <a:extLst>
              <a:ext uri="{FF2B5EF4-FFF2-40B4-BE49-F238E27FC236}">
                <a16:creationId xmlns:a16="http://schemas.microsoft.com/office/drawing/2014/main" id="{03B3629F-DBFD-4734-BE67-558F8EBBEC7A}"/>
              </a:ext>
            </a:extLst>
          </p:cNvPr>
          <p:cNvSpPr txBox="1"/>
          <p:nvPr/>
        </p:nvSpPr>
        <p:spPr>
          <a:xfrm>
            <a:off x="6217906" y="987721"/>
            <a:ext cx="4090921" cy="540341"/>
          </a:xfrm>
          <a:prstGeom prst="rect">
            <a:avLst/>
          </a:prstGeom>
          <a:noFill/>
        </p:spPr>
        <p:txBody>
          <a:bodyPr wrap="square" rtlCol="0">
            <a:spAutoFit/>
          </a:bodyPr>
          <a:lstStyle>
            <a:defPPr>
              <a:defRPr lang="zh-CN"/>
            </a:defPPr>
            <a:lvl1pPr>
              <a:lnSpc>
                <a:spcPct val="200000"/>
              </a:lnSpc>
              <a:defRPr kumimoji="1">
                <a:latin typeface="Microsoft YaHei" panose="020B0503020204020204" pitchFamily="34" charset="-122"/>
                <a:ea typeface="Microsoft YaHei" panose="020B0503020204020204" pitchFamily="34" charset="-122"/>
              </a:defRPr>
            </a:lvl1pPr>
          </a:lstStyle>
          <a:p>
            <a:pPr>
              <a:lnSpc>
                <a:spcPct val="150000"/>
              </a:lnSpc>
            </a:pPr>
            <a:r>
              <a:rPr lang="zh-CN" altLang="en-US" sz="2200" b="1" dirty="0">
                <a:solidFill>
                  <a:srgbClr val="04437D"/>
                </a:solidFill>
              </a:rPr>
              <a:t>基于松弛回归矩阵改进</a:t>
            </a:r>
            <a:endParaRPr lang="en-US" altLang="zh-CN" sz="2200" b="1" dirty="0">
              <a:solidFill>
                <a:srgbClr val="04437D"/>
              </a:solidFill>
            </a:endParaRPr>
          </a:p>
        </p:txBody>
      </p:sp>
      <p:pic>
        <p:nvPicPr>
          <p:cNvPr id="8" name="图片 7">
            <a:extLst>
              <a:ext uri="{FF2B5EF4-FFF2-40B4-BE49-F238E27FC236}">
                <a16:creationId xmlns:a16="http://schemas.microsoft.com/office/drawing/2014/main" id="{87DB0633-B25E-EC30-DE0C-F3FC466B7210}"/>
              </a:ext>
            </a:extLst>
          </p:cNvPr>
          <p:cNvPicPr>
            <a:picLocks noChangeAspect="1"/>
          </p:cNvPicPr>
          <p:nvPr/>
        </p:nvPicPr>
        <p:blipFill>
          <a:blip r:embed="rId3"/>
          <a:stretch>
            <a:fillRect/>
          </a:stretch>
        </p:blipFill>
        <p:spPr>
          <a:xfrm>
            <a:off x="622708" y="1831770"/>
            <a:ext cx="3906051" cy="948706"/>
          </a:xfrm>
          <a:prstGeom prst="rect">
            <a:avLst/>
          </a:prstGeom>
        </p:spPr>
      </p:pic>
      <p:pic>
        <p:nvPicPr>
          <p:cNvPr id="13" name="图片 12">
            <a:extLst>
              <a:ext uri="{FF2B5EF4-FFF2-40B4-BE49-F238E27FC236}">
                <a16:creationId xmlns:a16="http://schemas.microsoft.com/office/drawing/2014/main" id="{958F0923-BBFD-9522-BAC9-CA4280F51845}"/>
              </a:ext>
            </a:extLst>
          </p:cNvPr>
          <p:cNvPicPr>
            <a:picLocks noChangeAspect="1"/>
          </p:cNvPicPr>
          <p:nvPr/>
        </p:nvPicPr>
        <p:blipFill>
          <a:blip r:embed="rId4"/>
          <a:stretch>
            <a:fillRect/>
          </a:stretch>
        </p:blipFill>
        <p:spPr>
          <a:xfrm>
            <a:off x="626261" y="2869138"/>
            <a:ext cx="3293609" cy="286112"/>
          </a:xfrm>
          <a:prstGeom prst="rect">
            <a:avLst/>
          </a:prstGeom>
        </p:spPr>
      </p:pic>
      <mc:AlternateContent xmlns:mc="http://schemas.openxmlformats.org/markup-compatibility/2006" xmlns:p14="http://schemas.microsoft.com/office/powerpoint/2010/main">
        <mc:Choice Requires="p14">
          <p:contentPart p14:bwMode="auto" r:id="rId5">
            <p14:nvContentPartPr>
              <p14:cNvPr id="21" name="墨迹 20">
                <a:extLst>
                  <a:ext uri="{FF2B5EF4-FFF2-40B4-BE49-F238E27FC236}">
                    <a16:creationId xmlns:a16="http://schemas.microsoft.com/office/drawing/2014/main" id="{1CFD064C-0952-63AE-E4C5-6951CAE328A5}"/>
                  </a:ext>
                </a:extLst>
              </p14:cNvPr>
              <p14:cNvContentPartPr/>
              <p14:nvPr/>
            </p14:nvContentPartPr>
            <p14:xfrm>
              <a:off x="3685778" y="2687274"/>
              <a:ext cx="360" cy="20880"/>
            </p14:xfrm>
          </p:contentPart>
        </mc:Choice>
        <mc:Fallback xmlns="">
          <p:pic>
            <p:nvPicPr>
              <p:cNvPr id="21" name="墨迹 20">
                <a:extLst>
                  <a:ext uri="{FF2B5EF4-FFF2-40B4-BE49-F238E27FC236}">
                    <a16:creationId xmlns:a16="http://schemas.microsoft.com/office/drawing/2014/main" id="{1CFD064C-0952-63AE-E4C5-6951CAE328A5}"/>
                  </a:ext>
                </a:extLst>
              </p:cNvPr>
              <p:cNvPicPr/>
              <p:nvPr/>
            </p:nvPicPr>
            <p:blipFill>
              <a:blip r:embed="rId6"/>
              <a:stretch>
                <a:fillRect/>
              </a:stretch>
            </p:blipFill>
            <p:spPr>
              <a:xfrm>
                <a:off x="3623138" y="2624274"/>
                <a:ext cx="126000" cy="146520"/>
              </a:xfrm>
              <a:prstGeom prst="rect">
                <a:avLst/>
              </a:prstGeom>
            </p:spPr>
          </p:pic>
        </mc:Fallback>
      </mc:AlternateContent>
      <p:grpSp>
        <p:nvGrpSpPr>
          <p:cNvPr id="45" name="组合 44">
            <a:extLst>
              <a:ext uri="{FF2B5EF4-FFF2-40B4-BE49-F238E27FC236}">
                <a16:creationId xmlns:a16="http://schemas.microsoft.com/office/drawing/2014/main" id="{70D2A50F-07DC-DA79-F3A7-8EDC7F5C2239}"/>
              </a:ext>
            </a:extLst>
          </p:cNvPr>
          <p:cNvGrpSpPr/>
          <p:nvPr/>
        </p:nvGrpSpPr>
        <p:grpSpPr>
          <a:xfrm>
            <a:off x="400002" y="4440121"/>
            <a:ext cx="4896396" cy="1767960"/>
            <a:chOff x="400002" y="4440121"/>
            <a:chExt cx="4896396" cy="1767960"/>
          </a:xfrm>
        </p:grpSpPr>
        <p:sp>
          <p:nvSpPr>
            <p:cNvPr id="11" name="矩形: 圆角 10">
              <a:extLst>
                <a:ext uri="{FF2B5EF4-FFF2-40B4-BE49-F238E27FC236}">
                  <a16:creationId xmlns:a16="http://schemas.microsoft.com/office/drawing/2014/main" id="{9094840C-44DF-A1B1-259B-E07B7F64271D}"/>
                </a:ext>
              </a:extLst>
            </p:cNvPr>
            <p:cNvSpPr/>
            <p:nvPr/>
          </p:nvSpPr>
          <p:spPr>
            <a:xfrm>
              <a:off x="400002" y="4440121"/>
              <a:ext cx="4896396" cy="1767960"/>
            </a:xfrm>
            <a:prstGeom prst="roundRect">
              <a:avLst/>
            </a:prstGeom>
            <a:no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文本框 42">
              <a:extLst>
                <a:ext uri="{FF2B5EF4-FFF2-40B4-BE49-F238E27FC236}">
                  <a16:creationId xmlns:a16="http://schemas.microsoft.com/office/drawing/2014/main" id="{FF6175CC-88C1-BD2D-4D68-049652D7A5F1}"/>
                </a:ext>
              </a:extLst>
            </p:cNvPr>
            <p:cNvSpPr txBox="1"/>
            <p:nvPr/>
          </p:nvSpPr>
          <p:spPr>
            <a:xfrm>
              <a:off x="622708" y="4464773"/>
              <a:ext cx="1056165" cy="369332"/>
            </a:xfrm>
            <a:prstGeom prst="rect">
              <a:avLst/>
            </a:prstGeom>
            <a:noFill/>
            <a:ln>
              <a:noFill/>
            </a:ln>
          </p:spPr>
          <p:txBody>
            <a:bodyPr wrap="square">
              <a:spAutoFit/>
            </a:bodyPr>
            <a:lstStyle/>
            <a:p>
              <a:r>
                <a:rPr lang="en-US" altLang="zh-CN" b="1" i="0" dirty="0">
                  <a:solidFill>
                    <a:srgbClr val="00447C"/>
                  </a:solidFill>
                  <a:effectLst/>
                  <a:latin typeface="微软雅黑" panose="020B0503020204020204" pitchFamily="34" charset="-122"/>
                  <a:ea typeface="微软雅黑" panose="020B0503020204020204" pitchFamily="34" charset="-122"/>
                </a:rPr>
                <a:t>TSL-1</a:t>
              </a:r>
              <a:endParaRPr lang="zh-CN" altLang="en-US" b="1" dirty="0">
                <a:solidFill>
                  <a:srgbClr val="00447C"/>
                </a:solidFill>
                <a:latin typeface="微软雅黑" panose="020B0503020204020204" pitchFamily="34" charset="-122"/>
                <a:ea typeface="微软雅黑" panose="020B0503020204020204" pitchFamily="34" charset="-122"/>
              </a:endParaRPr>
            </a:p>
          </p:txBody>
        </p:sp>
        <p:pic>
          <p:nvPicPr>
            <p:cNvPr id="24" name="图片 23">
              <a:extLst>
                <a:ext uri="{FF2B5EF4-FFF2-40B4-BE49-F238E27FC236}">
                  <a16:creationId xmlns:a16="http://schemas.microsoft.com/office/drawing/2014/main" id="{4C42722C-DA1C-EF8B-10E6-F016C7DD530C}"/>
                </a:ext>
              </a:extLst>
            </p:cNvPr>
            <p:cNvPicPr>
              <a:picLocks noChangeAspect="1"/>
            </p:cNvPicPr>
            <p:nvPr/>
          </p:nvPicPr>
          <p:blipFill>
            <a:blip r:embed="rId7"/>
            <a:stretch>
              <a:fillRect/>
            </a:stretch>
          </p:blipFill>
          <p:spPr>
            <a:xfrm>
              <a:off x="431741" y="4757895"/>
              <a:ext cx="4818207" cy="940138"/>
            </a:xfrm>
            <a:prstGeom prst="rect">
              <a:avLst/>
            </a:prstGeom>
          </p:spPr>
        </p:pic>
        <p:pic>
          <p:nvPicPr>
            <p:cNvPr id="25" name="图片 24">
              <a:extLst>
                <a:ext uri="{FF2B5EF4-FFF2-40B4-BE49-F238E27FC236}">
                  <a16:creationId xmlns:a16="http://schemas.microsoft.com/office/drawing/2014/main" id="{31FC36EF-6FBB-384B-B50A-F5F3FFEB3946}"/>
                </a:ext>
              </a:extLst>
            </p:cNvPr>
            <p:cNvPicPr>
              <a:picLocks noChangeAspect="1"/>
            </p:cNvPicPr>
            <p:nvPr/>
          </p:nvPicPr>
          <p:blipFill>
            <a:blip r:embed="rId4"/>
            <a:stretch>
              <a:fillRect/>
            </a:stretch>
          </p:blipFill>
          <p:spPr>
            <a:xfrm>
              <a:off x="517475" y="5752518"/>
              <a:ext cx="3168303" cy="275226"/>
            </a:xfrm>
            <a:prstGeom prst="rect">
              <a:avLst/>
            </a:prstGeom>
          </p:spPr>
        </p:pic>
      </p:grpSp>
      <p:grpSp>
        <p:nvGrpSpPr>
          <p:cNvPr id="46" name="组合 45">
            <a:extLst>
              <a:ext uri="{FF2B5EF4-FFF2-40B4-BE49-F238E27FC236}">
                <a16:creationId xmlns:a16="http://schemas.microsoft.com/office/drawing/2014/main" id="{01CBF397-D68B-7545-49EF-9384C18E5EFD}"/>
              </a:ext>
            </a:extLst>
          </p:cNvPr>
          <p:cNvGrpSpPr/>
          <p:nvPr/>
        </p:nvGrpSpPr>
        <p:grpSpPr>
          <a:xfrm>
            <a:off x="6254827" y="4413651"/>
            <a:ext cx="5027901" cy="1781564"/>
            <a:chOff x="6254827" y="4413651"/>
            <a:chExt cx="5027901" cy="1781564"/>
          </a:xfrm>
        </p:grpSpPr>
        <p:sp>
          <p:nvSpPr>
            <p:cNvPr id="40" name="矩形: 圆角 39">
              <a:extLst>
                <a:ext uri="{FF2B5EF4-FFF2-40B4-BE49-F238E27FC236}">
                  <a16:creationId xmlns:a16="http://schemas.microsoft.com/office/drawing/2014/main" id="{05D6CDBE-B6C3-7878-0F1B-B19546FBA4F4}"/>
                </a:ext>
              </a:extLst>
            </p:cNvPr>
            <p:cNvSpPr/>
            <p:nvPr/>
          </p:nvSpPr>
          <p:spPr>
            <a:xfrm>
              <a:off x="6254827" y="4413651"/>
              <a:ext cx="5027901" cy="1781564"/>
            </a:xfrm>
            <a:prstGeom prst="roundRect">
              <a:avLst/>
            </a:prstGeom>
            <a:noFill/>
            <a:ln w="1905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a:extLst>
                <a:ext uri="{FF2B5EF4-FFF2-40B4-BE49-F238E27FC236}">
                  <a16:creationId xmlns:a16="http://schemas.microsoft.com/office/drawing/2014/main" id="{0E604EBF-0E72-64F9-B939-9E973FAF5B5B}"/>
                </a:ext>
              </a:extLst>
            </p:cNvPr>
            <p:cNvSpPr txBox="1"/>
            <p:nvPr/>
          </p:nvSpPr>
          <p:spPr>
            <a:xfrm>
              <a:off x="6577078" y="4524463"/>
              <a:ext cx="1056165" cy="369332"/>
            </a:xfrm>
            <a:prstGeom prst="rect">
              <a:avLst/>
            </a:prstGeom>
            <a:noFill/>
            <a:ln>
              <a:noFill/>
            </a:ln>
          </p:spPr>
          <p:txBody>
            <a:bodyPr wrap="square">
              <a:spAutoFit/>
            </a:bodyPr>
            <a:lstStyle/>
            <a:p>
              <a:r>
                <a:rPr lang="en-US" altLang="zh-CN" b="1" i="0" dirty="0">
                  <a:solidFill>
                    <a:srgbClr val="00447C"/>
                  </a:solidFill>
                  <a:effectLst/>
                  <a:latin typeface="微软雅黑" panose="020B0503020204020204" pitchFamily="34" charset="-122"/>
                  <a:ea typeface="微软雅黑" panose="020B0503020204020204" pitchFamily="34" charset="-122"/>
                </a:rPr>
                <a:t>TSL-2</a:t>
              </a:r>
              <a:endParaRPr lang="zh-CN" altLang="en-US" b="1" dirty="0">
                <a:solidFill>
                  <a:srgbClr val="00447C"/>
                </a:solidFill>
                <a:latin typeface="微软雅黑" panose="020B0503020204020204" pitchFamily="34" charset="-122"/>
                <a:ea typeface="微软雅黑" panose="020B0503020204020204" pitchFamily="34" charset="-122"/>
              </a:endParaRPr>
            </a:p>
          </p:txBody>
        </p:sp>
        <p:pic>
          <p:nvPicPr>
            <p:cNvPr id="26" name="图片 25">
              <a:extLst>
                <a:ext uri="{FF2B5EF4-FFF2-40B4-BE49-F238E27FC236}">
                  <a16:creationId xmlns:a16="http://schemas.microsoft.com/office/drawing/2014/main" id="{1B96DD45-C727-97F8-AFD8-F8542B95B5D9}"/>
                </a:ext>
              </a:extLst>
            </p:cNvPr>
            <p:cNvPicPr>
              <a:picLocks noChangeAspect="1"/>
            </p:cNvPicPr>
            <p:nvPr/>
          </p:nvPicPr>
          <p:blipFill>
            <a:blip r:embed="rId8"/>
            <a:stretch>
              <a:fillRect/>
            </a:stretch>
          </p:blipFill>
          <p:spPr>
            <a:xfrm>
              <a:off x="6335344" y="4877122"/>
              <a:ext cx="4857968" cy="846376"/>
            </a:xfrm>
            <a:prstGeom prst="rect">
              <a:avLst/>
            </a:prstGeom>
          </p:spPr>
        </p:pic>
        <p:pic>
          <p:nvPicPr>
            <p:cNvPr id="27" name="图片 26">
              <a:extLst>
                <a:ext uri="{FF2B5EF4-FFF2-40B4-BE49-F238E27FC236}">
                  <a16:creationId xmlns:a16="http://schemas.microsoft.com/office/drawing/2014/main" id="{CE53B4C2-7C6D-5CCA-AC1E-C7C94AB717FE}"/>
                </a:ext>
              </a:extLst>
            </p:cNvPr>
            <p:cNvPicPr>
              <a:picLocks noChangeAspect="1"/>
            </p:cNvPicPr>
            <p:nvPr/>
          </p:nvPicPr>
          <p:blipFill>
            <a:blip r:embed="rId9"/>
            <a:stretch>
              <a:fillRect/>
            </a:stretch>
          </p:blipFill>
          <p:spPr>
            <a:xfrm>
              <a:off x="6397707" y="5683031"/>
              <a:ext cx="2476936" cy="383656"/>
            </a:xfrm>
            <a:prstGeom prst="rect">
              <a:avLst/>
            </a:prstGeom>
          </p:spPr>
        </p:pic>
      </p:grpSp>
      <p:sp>
        <p:nvSpPr>
          <p:cNvPr id="28" name="矩形: 圆角 27">
            <a:extLst>
              <a:ext uri="{FF2B5EF4-FFF2-40B4-BE49-F238E27FC236}">
                <a16:creationId xmlns:a16="http://schemas.microsoft.com/office/drawing/2014/main" id="{5B3E5A7A-AD13-9B22-0892-A9FD6287ED77}"/>
              </a:ext>
            </a:extLst>
          </p:cNvPr>
          <p:cNvSpPr/>
          <p:nvPr/>
        </p:nvSpPr>
        <p:spPr>
          <a:xfrm>
            <a:off x="6320581" y="1771544"/>
            <a:ext cx="4896396" cy="1767960"/>
          </a:xfrm>
          <a:prstGeom prst="roundRect">
            <a:avLst/>
          </a:prstGeom>
          <a:no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30" name="图片 29">
            <a:extLst>
              <a:ext uri="{FF2B5EF4-FFF2-40B4-BE49-F238E27FC236}">
                <a16:creationId xmlns:a16="http://schemas.microsoft.com/office/drawing/2014/main" id="{6AE73D3C-CAA9-5854-F7AB-149F437320BE}"/>
              </a:ext>
            </a:extLst>
          </p:cNvPr>
          <p:cNvPicPr>
            <a:picLocks noChangeAspect="1"/>
          </p:cNvPicPr>
          <p:nvPr/>
        </p:nvPicPr>
        <p:blipFill>
          <a:blip r:embed="rId7"/>
          <a:stretch>
            <a:fillRect/>
          </a:stretch>
        </p:blipFill>
        <p:spPr>
          <a:xfrm>
            <a:off x="6359675" y="1905757"/>
            <a:ext cx="4818207" cy="940138"/>
          </a:xfrm>
          <a:prstGeom prst="rect">
            <a:avLst/>
          </a:prstGeom>
        </p:spPr>
      </p:pic>
      <p:pic>
        <p:nvPicPr>
          <p:cNvPr id="41" name="图片 40">
            <a:extLst>
              <a:ext uri="{FF2B5EF4-FFF2-40B4-BE49-F238E27FC236}">
                <a16:creationId xmlns:a16="http://schemas.microsoft.com/office/drawing/2014/main" id="{47333ABB-88BC-6240-06CF-200AAA506EC3}"/>
              </a:ext>
            </a:extLst>
          </p:cNvPr>
          <p:cNvPicPr>
            <a:picLocks noChangeAspect="1"/>
          </p:cNvPicPr>
          <p:nvPr/>
        </p:nvPicPr>
        <p:blipFill>
          <a:blip r:embed="rId4"/>
          <a:stretch>
            <a:fillRect/>
          </a:stretch>
        </p:blipFill>
        <p:spPr>
          <a:xfrm>
            <a:off x="6438054" y="2942398"/>
            <a:ext cx="3195044" cy="277549"/>
          </a:xfrm>
          <a:prstGeom prst="rect">
            <a:avLst/>
          </a:prstGeom>
        </p:spPr>
      </p:pic>
      <p:sp>
        <p:nvSpPr>
          <p:cNvPr id="47" name="箭头: 下 46">
            <a:extLst>
              <a:ext uri="{FF2B5EF4-FFF2-40B4-BE49-F238E27FC236}">
                <a16:creationId xmlns:a16="http://schemas.microsoft.com/office/drawing/2014/main" id="{FABFA925-46D1-7A8D-8055-FB442C84953C}"/>
              </a:ext>
            </a:extLst>
          </p:cNvPr>
          <p:cNvSpPr/>
          <p:nvPr/>
        </p:nvSpPr>
        <p:spPr bwMode="auto">
          <a:xfrm>
            <a:off x="2317892" y="3743569"/>
            <a:ext cx="460745" cy="530551"/>
          </a:xfrm>
          <a:prstGeom prst="downArrow">
            <a:avLst/>
          </a:prstGeom>
          <a:solidFill>
            <a:srgbClr val="0070C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endParaRPr>
          </a:p>
        </p:txBody>
      </p:sp>
      <p:sp>
        <p:nvSpPr>
          <p:cNvPr id="48" name="箭头: 下 47">
            <a:extLst>
              <a:ext uri="{FF2B5EF4-FFF2-40B4-BE49-F238E27FC236}">
                <a16:creationId xmlns:a16="http://schemas.microsoft.com/office/drawing/2014/main" id="{F33AA970-9EFE-7973-6C3C-B7798DF477D4}"/>
              </a:ext>
            </a:extLst>
          </p:cNvPr>
          <p:cNvSpPr/>
          <p:nvPr/>
        </p:nvSpPr>
        <p:spPr bwMode="auto">
          <a:xfrm>
            <a:off x="8644270" y="3742270"/>
            <a:ext cx="460745" cy="530551"/>
          </a:xfrm>
          <a:prstGeom prst="downArrow">
            <a:avLst/>
          </a:prstGeom>
          <a:solidFill>
            <a:srgbClr val="0070C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endParaRPr>
          </a:p>
        </p:txBody>
      </p:sp>
    </p:spTree>
    <p:extLst>
      <p:ext uri="{BB962C8B-B14F-4D97-AF65-F5344CB8AC3E}">
        <p14:creationId xmlns:p14="http://schemas.microsoft.com/office/powerpoint/2010/main" val="4031553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fld id="{89DB14B3-731A-4352-BC82-B1993596BD11}" type="slidenum">
              <a:rPr lang="zh-CN" altLang="en-US" smtClean="0"/>
              <a:pPr/>
              <a:t>14</a:t>
            </a:fld>
            <a:endParaRPr lang="zh-CN" altLang="en-US" dirty="0"/>
          </a:p>
        </p:txBody>
      </p:sp>
      <p:sp>
        <p:nvSpPr>
          <p:cNvPr id="6" name="Rectangle 4">
            <a:extLst>
              <a:ext uri="{FF2B5EF4-FFF2-40B4-BE49-F238E27FC236}">
                <a16:creationId xmlns:a16="http://schemas.microsoft.com/office/drawing/2014/main" id="{D561CF10-8798-4A72-84AF-AD0330F989B1}"/>
              </a:ext>
            </a:extLst>
          </p:cNvPr>
          <p:cNvSpPr>
            <a:spLocks noChangeArrowheads="1"/>
          </p:cNvSpPr>
          <p:nvPr/>
        </p:nvSpPr>
        <p:spPr bwMode="auto">
          <a:xfrm>
            <a:off x="8174893" y="14789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a:extLst>
              <a:ext uri="{FF2B5EF4-FFF2-40B4-BE49-F238E27FC236}">
                <a16:creationId xmlns:a16="http://schemas.microsoft.com/office/drawing/2014/main" id="{BC4588C5-2621-4110-A74B-BE211F9EEA50}"/>
              </a:ext>
            </a:extLst>
          </p:cNvPr>
          <p:cNvSpPr>
            <a:spLocks noChangeArrowheads="1"/>
          </p:cNvSpPr>
          <p:nvPr/>
        </p:nvSpPr>
        <p:spPr bwMode="auto">
          <a:xfrm>
            <a:off x="8253047" y="131301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6" name="Rectangle 20">
            <a:extLst>
              <a:ext uri="{FF2B5EF4-FFF2-40B4-BE49-F238E27FC236}">
                <a16:creationId xmlns:a16="http://schemas.microsoft.com/office/drawing/2014/main" id="{10E05C8B-4F55-4191-8C51-2CC3F989A4E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8" name="Rectangle 22">
            <a:extLst>
              <a:ext uri="{FF2B5EF4-FFF2-40B4-BE49-F238E27FC236}">
                <a16:creationId xmlns:a16="http://schemas.microsoft.com/office/drawing/2014/main" id="{26BAAA66-5CF7-45B2-AA66-41E27FF8D789}"/>
              </a:ext>
            </a:extLst>
          </p:cNvPr>
          <p:cNvSpPr>
            <a:spLocks noChangeArrowheads="1"/>
          </p:cNvSpPr>
          <p:nvPr/>
        </p:nvSpPr>
        <p:spPr bwMode="auto">
          <a:xfrm>
            <a:off x="5330092" y="535708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cxnSp>
        <p:nvCxnSpPr>
          <p:cNvPr id="35" name="直接连接符 34">
            <a:extLst>
              <a:ext uri="{FF2B5EF4-FFF2-40B4-BE49-F238E27FC236}">
                <a16:creationId xmlns:a16="http://schemas.microsoft.com/office/drawing/2014/main" id="{E81D50B8-DE90-C874-A4A5-2642D0CF4CEF}"/>
              </a:ext>
            </a:extLst>
          </p:cNvPr>
          <p:cNvCxnSpPr/>
          <p:nvPr/>
        </p:nvCxnSpPr>
        <p:spPr bwMode="auto">
          <a:xfrm>
            <a:off x="5546753" y="1313019"/>
            <a:ext cx="0" cy="5085626"/>
          </a:xfrm>
          <a:prstGeom prst="line">
            <a:avLst/>
          </a:prstGeom>
          <a:solidFill>
            <a:schemeClr val="accent1"/>
          </a:solidFill>
          <a:ln w="38100" cap="flat" cmpd="sng" algn="ctr">
            <a:solidFill>
              <a:srgbClr val="04437D"/>
            </a:solidFill>
            <a:prstDash val="sysDash"/>
            <a:round/>
            <a:headEnd type="none" w="med" len="med"/>
            <a:tailEnd type="none" w="med" len="med"/>
          </a:ln>
        </p:spPr>
      </p:cxnSp>
      <p:sp>
        <p:nvSpPr>
          <p:cNvPr id="44" name="文本框 43">
            <a:extLst>
              <a:ext uri="{FF2B5EF4-FFF2-40B4-BE49-F238E27FC236}">
                <a16:creationId xmlns:a16="http://schemas.microsoft.com/office/drawing/2014/main" id="{5B62C0DF-249C-DF82-807E-96ADBC7CA383}"/>
              </a:ext>
            </a:extLst>
          </p:cNvPr>
          <p:cNvSpPr txBox="1"/>
          <p:nvPr/>
        </p:nvSpPr>
        <p:spPr>
          <a:xfrm>
            <a:off x="640685" y="196515"/>
            <a:ext cx="10530307" cy="743986"/>
          </a:xfrm>
          <a:prstGeom prst="rect">
            <a:avLst/>
          </a:prstGeom>
          <a:noFill/>
        </p:spPr>
        <p:txBody>
          <a:bodyPr wrap="square" rtlCol="0">
            <a:spAutoFit/>
          </a:bodyPr>
          <a:lstStyle>
            <a:defPPr>
              <a:defRPr lang="zh-CN"/>
            </a:defPPr>
            <a:lvl1pPr>
              <a:lnSpc>
                <a:spcPct val="200000"/>
              </a:lnSpc>
              <a:defRPr kumimoji="1">
                <a:latin typeface="Microsoft YaHei" panose="020B0503020204020204" pitchFamily="34" charset="-122"/>
                <a:ea typeface="Microsoft YaHei" panose="020B0503020204020204" pitchFamily="34" charset="-122"/>
              </a:defRPr>
            </a:lvl1pPr>
          </a:lstStyle>
          <a:p>
            <a:pPr>
              <a:lnSpc>
                <a:spcPct val="150000"/>
              </a:lnSpc>
            </a:pPr>
            <a:r>
              <a:rPr lang="zh-CN" altLang="en-US" sz="3200" b="1" dirty="0">
                <a:solidFill>
                  <a:srgbClr val="04437D"/>
                </a:solidFill>
              </a:rPr>
              <a:t>主要研究内容二  </a:t>
            </a:r>
            <a:r>
              <a:rPr lang="zh-CN" altLang="en-US" sz="2400" b="1" dirty="0">
                <a:solidFill>
                  <a:srgbClr val="04437D"/>
                </a:solidFill>
              </a:rPr>
              <a:t>基于迁移子空间的故障诊断</a:t>
            </a:r>
            <a:endParaRPr lang="en-US" altLang="zh-CN" sz="2400" b="1" dirty="0">
              <a:solidFill>
                <a:srgbClr val="04437D"/>
              </a:solidFill>
            </a:endParaRPr>
          </a:p>
        </p:txBody>
      </p:sp>
      <p:pic>
        <p:nvPicPr>
          <p:cNvPr id="7" name="图片 6">
            <a:extLst>
              <a:ext uri="{FF2B5EF4-FFF2-40B4-BE49-F238E27FC236}">
                <a16:creationId xmlns:a16="http://schemas.microsoft.com/office/drawing/2014/main" id="{452CAA50-A8C7-6B63-64FA-E7E17F8B1C70}"/>
              </a:ext>
            </a:extLst>
          </p:cNvPr>
          <p:cNvPicPr>
            <a:picLocks noChangeAspect="1"/>
          </p:cNvPicPr>
          <p:nvPr/>
        </p:nvPicPr>
        <p:blipFill>
          <a:blip r:embed="rId3"/>
          <a:stretch>
            <a:fillRect/>
          </a:stretch>
        </p:blipFill>
        <p:spPr>
          <a:xfrm>
            <a:off x="635682" y="3274552"/>
            <a:ext cx="4626989" cy="3036711"/>
          </a:xfrm>
          <a:prstGeom prst="rect">
            <a:avLst/>
          </a:prstGeom>
        </p:spPr>
      </p:pic>
      <p:pic>
        <p:nvPicPr>
          <p:cNvPr id="8" name="图片 7">
            <a:extLst>
              <a:ext uri="{FF2B5EF4-FFF2-40B4-BE49-F238E27FC236}">
                <a16:creationId xmlns:a16="http://schemas.microsoft.com/office/drawing/2014/main" id="{A53879D5-C3E0-AE3D-43BF-A9FDDA93AA1C}"/>
              </a:ext>
            </a:extLst>
          </p:cNvPr>
          <p:cNvPicPr>
            <a:picLocks noChangeAspect="1"/>
          </p:cNvPicPr>
          <p:nvPr/>
        </p:nvPicPr>
        <p:blipFill>
          <a:blip r:embed="rId4"/>
          <a:stretch>
            <a:fillRect/>
          </a:stretch>
        </p:blipFill>
        <p:spPr>
          <a:xfrm>
            <a:off x="6201097" y="3274552"/>
            <a:ext cx="4498053" cy="2952831"/>
          </a:xfrm>
          <a:prstGeom prst="rect">
            <a:avLst/>
          </a:prstGeom>
        </p:spPr>
      </p:pic>
      <p:grpSp>
        <p:nvGrpSpPr>
          <p:cNvPr id="25" name="组合 24">
            <a:extLst>
              <a:ext uri="{FF2B5EF4-FFF2-40B4-BE49-F238E27FC236}">
                <a16:creationId xmlns:a16="http://schemas.microsoft.com/office/drawing/2014/main" id="{4B6EBFE2-E956-B005-509E-54AF485B4FEF}"/>
              </a:ext>
            </a:extLst>
          </p:cNvPr>
          <p:cNvGrpSpPr/>
          <p:nvPr/>
        </p:nvGrpSpPr>
        <p:grpSpPr>
          <a:xfrm>
            <a:off x="750367" y="1650024"/>
            <a:ext cx="4051496" cy="1191956"/>
            <a:chOff x="400002" y="4440121"/>
            <a:chExt cx="4896396" cy="1767960"/>
          </a:xfrm>
        </p:grpSpPr>
        <p:sp>
          <p:nvSpPr>
            <p:cNvPr id="26" name="矩形: 圆角 25">
              <a:extLst>
                <a:ext uri="{FF2B5EF4-FFF2-40B4-BE49-F238E27FC236}">
                  <a16:creationId xmlns:a16="http://schemas.microsoft.com/office/drawing/2014/main" id="{71E9BF44-B771-BEB2-BC5A-5B8BCF3495F3}"/>
                </a:ext>
              </a:extLst>
            </p:cNvPr>
            <p:cNvSpPr/>
            <p:nvPr/>
          </p:nvSpPr>
          <p:spPr>
            <a:xfrm>
              <a:off x="400002" y="4440121"/>
              <a:ext cx="4896396" cy="1767960"/>
            </a:xfrm>
            <a:prstGeom prst="roundRect">
              <a:avLst/>
            </a:prstGeom>
            <a:no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文本框 26">
              <a:extLst>
                <a:ext uri="{FF2B5EF4-FFF2-40B4-BE49-F238E27FC236}">
                  <a16:creationId xmlns:a16="http://schemas.microsoft.com/office/drawing/2014/main" id="{846A016C-B69C-841B-04CB-06A827B855FE}"/>
                </a:ext>
              </a:extLst>
            </p:cNvPr>
            <p:cNvSpPr txBox="1"/>
            <p:nvPr/>
          </p:nvSpPr>
          <p:spPr>
            <a:xfrm>
              <a:off x="622708" y="4464772"/>
              <a:ext cx="1056165" cy="410857"/>
            </a:xfrm>
            <a:prstGeom prst="rect">
              <a:avLst/>
            </a:prstGeom>
            <a:noFill/>
            <a:ln>
              <a:noFill/>
            </a:ln>
          </p:spPr>
          <p:txBody>
            <a:bodyPr wrap="square">
              <a:spAutoFit/>
            </a:bodyPr>
            <a:lstStyle/>
            <a:p>
              <a:r>
                <a:rPr lang="en-US" altLang="zh-CN" sz="1200" b="1" i="0" dirty="0">
                  <a:solidFill>
                    <a:srgbClr val="00447C"/>
                  </a:solidFill>
                  <a:effectLst/>
                  <a:latin typeface="微软雅黑" panose="020B0503020204020204" pitchFamily="34" charset="-122"/>
                  <a:ea typeface="微软雅黑" panose="020B0503020204020204" pitchFamily="34" charset="-122"/>
                </a:rPr>
                <a:t>TSL-1</a:t>
              </a:r>
              <a:endParaRPr lang="zh-CN" altLang="en-US" sz="1200" b="1" dirty="0">
                <a:solidFill>
                  <a:srgbClr val="00447C"/>
                </a:solidFill>
                <a:latin typeface="微软雅黑" panose="020B0503020204020204" pitchFamily="34" charset="-122"/>
                <a:ea typeface="微软雅黑" panose="020B0503020204020204" pitchFamily="34" charset="-122"/>
              </a:endParaRPr>
            </a:p>
          </p:txBody>
        </p:sp>
        <p:pic>
          <p:nvPicPr>
            <p:cNvPr id="28" name="图片 27">
              <a:extLst>
                <a:ext uri="{FF2B5EF4-FFF2-40B4-BE49-F238E27FC236}">
                  <a16:creationId xmlns:a16="http://schemas.microsoft.com/office/drawing/2014/main" id="{C2F95C6B-A843-4126-654A-9134037F4A01}"/>
                </a:ext>
              </a:extLst>
            </p:cNvPr>
            <p:cNvPicPr>
              <a:picLocks noChangeAspect="1"/>
            </p:cNvPicPr>
            <p:nvPr/>
          </p:nvPicPr>
          <p:blipFill>
            <a:blip r:embed="rId5"/>
            <a:stretch>
              <a:fillRect/>
            </a:stretch>
          </p:blipFill>
          <p:spPr>
            <a:xfrm>
              <a:off x="431741" y="4757895"/>
              <a:ext cx="4818207" cy="940138"/>
            </a:xfrm>
            <a:prstGeom prst="rect">
              <a:avLst/>
            </a:prstGeom>
          </p:spPr>
        </p:pic>
        <p:pic>
          <p:nvPicPr>
            <p:cNvPr id="29" name="图片 28">
              <a:extLst>
                <a:ext uri="{FF2B5EF4-FFF2-40B4-BE49-F238E27FC236}">
                  <a16:creationId xmlns:a16="http://schemas.microsoft.com/office/drawing/2014/main" id="{8EC9C688-5EC2-9F28-9958-9EC989C721F3}"/>
                </a:ext>
              </a:extLst>
            </p:cNvPr>
            <p:cNvPicPr>
              <a:picLocks noChangeAspect="1"/>
            </p:cNvPicPr>
            <p:nvPr/>
          </p:nvPicPr>
          <p:blipFill>
            <a:blip r:embed="rId6"/>
            <a:stretch>
              <a:fillRect/>
            </a:stretch>
          </p:blipFill>
          <p:spPr>
            <a:xfrm>
              <a:off x="517475" y="5752518"/>
              <a:ext cx="3168303" cy="275226"/>
            </a:xfrm>
            <a:prstGeom prst="rect">
              <a:avLst/>
            </a:prstGeom>
          </p:spPr>
        </p:pic>
      </p:grpSp>
      <p:grpSp>
        <p:nvGrpSpPr>
          <p:cNvPr id="54" name="组合 53">
            <a:extLst>
              <a:ext uri="{FF2B5EF4-FFF2-40B4-BE49-F238E27FC236}">
                <a16:creationId xmlns:a16="http://schemas.microsoft.com/office/drawing/2014/main" id="{557FCF5C-1FF8-3A8B-EE71-BD7B46B4B3B9}"/>
              </a:ext>
            </a:extLst>
          </p:cNvPr>
          <p:cNvGrpSpPr/>
          <p:nvPr/>
        </p:nvGrpSpPr>
        <p:grpSpPr>
          <a:xfrm>
            <a:off x="6182014" y="1644803"/>
            <a:ext cx="3956480" cy="1228373"/>
            <a:chOff x="6254827" y="4413651"/>
            <a:chExt cx="5027901" cy="1781564"/>
          </a:xfrm>
        </p:grpSpPr>
        <p:sp>
          <p:nvSpPr>
            <p:cNvPr id="55" name="矩形: 圆角 54">
              <a:extLst>
                <a:ext uri="{FF2B5EF4-FFF2-40B4-BE49-F238E27FC236}">
                  <a16:creationId xmlns:a16="http://schemas.microsoft.com/office/drawing/2014/main" id="{307F0B39-8ABA-C76A-A481-A39601E2A8CA}"/>
                </a:ext>
              </a:extLst>
            </p:cNvPr>
            <p:cNvSpPr/>
            <p:nvPr/>
          </p:nvSpPr>
          <p:spPr>
            <a:xfrm>
              <a:off x="6254827" y="4413651"/>
              <a:ext cx="5027901" cy="1781564"/>
            </a:xfrm>
            <a:prstGeom prst="roundRect">
              <a:avLst/>
            </a:prstGeom>
            <a:noFill/>
            <a:ln w="1905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框 55">
              <a:extLst>
                <a:ext uri="{FF2B5EF4-FFF2-40B4-BE49-F238E27FC236}">
                  <a16:creationId xmlns:a16="http://schemas.microsoft.com/office/drawing/2014/main" id="{27D477D0-5EDA-BD31-F6F3-0F3AD2D3673B}"/>
                </a:ext>
              </a:extLst>
            </p:cNvPr>
            <p:cNvSpPr txBox="1"/>
            <p:nvPr/>
          </p:nvSpPr>
          <p:spPr>
            <a:xfrm>
              <a:off x="6577078" y="4524464"/>
              <a:ext cx="1056165" cy="376755"/>
            </a:xfrm>
            <a:prstGeom prst="rect">
              <a:avLst/>
            </a:prstGeom>
            <a:noFill/>
            <a:ln>
              <a:noFill/>
            </a:ln>
          </p:spPr>
          <p:txBody>
            <a:bodyPr wrap="square">
              <a:spAutoFit/>
            </a:bodyPr>
            <a:lstStyle/>
            <a:p>
              <a:r>
                <a:rPr lang="en-US" altLang="zh-CN" sz="1200" b="1" i="0" dirty="0">
                  <a:solidFill>
                    <a:srgbClr val="00447C"/>
                  </a:solidFill>
                  <a:effectLst/>
                  <a:latin typeface="微软雅黑" panose="020B0503020204020204" pitchFamily="34" charset="-122"/>
                  <a:ea typeface="微软雅黑" panose="020B0503020204020204" pitchFamily="34" charset="-122"/>
                </a:rPr>
                <a:t>TSL-2</a:t>
              </a:r>
              <a:endParaRPr lang="zh-CN" altLang="en-US" sz="1200" b="1" dirty="0">
                <a:solidFill>
                  <a:srgbClr val="00447C"/>
                </a:solidFill>
                <a:latin typeface="微软雅黑" panose="020B0503020204020204" pitchFamily="34" charset="-122"/>
                <a:ea typeface="微软雅黑" panose="020B0503020204020204" pitchFamily="34" charset="-122"/>
              </a:endParaRPr>
            </a:p>
          </p:txBody>
        </p:sp>
        <p:pic>
          <p:nvPicPr>
            <p:cNvPr id="57" name="图片 56">
              <a:extLst>
                <a:ext uri="{FF2B5EF4-FFF2-40B4-BE49-F238E27FC236}">
                  <a16:creationId xmlns:a16="http://schemas.microsoft.com/office/drawing/2014/main" id="{D1337633-0AF9-D87D-AA67-68BC95F97D2A}"/>
                </a:ext>
              </a:extLst>
            </p:cNvPr>
            <p:cNvPicPr>
              <a:picLocks noChangeAspect="1"/>
            </p:cNvPicPr>
            <p:nvPr/>
          </p:nvPicPr>
          <p:blipFill>
            <a:blip r:embed="rId7"/>
            <a:stretch>
              <a:fillRect/>
            </a:stretch>
          </p:blipFill>
          <p:spPr>
            <a:xfrm>
              <a:off x="6335344" y="4877122"/>
              <a:ext cx="4857968" cy="846376"/>
            </a:xfrm>
            <a:prstGeom prst="rect">
              <a:avLst/>
            </a:prstGeom>
          </p:spPr>
        </p:pic>
        <p:pic>
          <p:nvPicPr>
            <p:cNvPr id="58" name="图片 57">
              <a:extLst>
                <a:ext uri="{FF2B5EF4-FFF2-40B4-BE49-F238E27FC236}">
                  <a16:creationId xmlns:a16="http://schemas.microsoft.com/office/drawing/2014/main" id="{3CF4B933-DAB3-5F5E-C4A2-31C8809787F5}"/>
                </a:ext>
              </a:extLst>
            </p:cNvPr>
            <p:cNvPicPr>
              <a:picLocks noChangeAspect="1"/>
            </p:cNvPicPr>
            <p:nvPr/>
          </p:nvPicPr>
          <p:blipFill>
            <a:blip r:embed="rId8"/>
            <a:stretch>
              <a:fillRect/>
            </a:stretch>
          </p:blipFill>
          <p:spPr>
            <a:xfrm>
              <a:off x="6397707" y="5683031"/>
              <a:ext cx="2476936" cy="383656"/>
            </a:xfrm>
            <a:prstGeom prst="rect">
              <a:avLst/>
            </a:prstGeom>
          </p:spPr>
        </p:pic>
      </p:grpSp>
      <p:sp>
        <p:nvSpPr>
          <p:cNvPr id="59" name="箭头: 下 58">
            <a:extLst>
              <a:ext uri="{FF2B5EF4-FFF2-40B4-BE49-F238E27FC236}">
                <a16:creationId xmlns:a16="http://schemas.microsoft.com/office/drawing/2014/main" id="{4C0F88D9-C929-FF22-F03D-CDD28670943F}"/>
              </a:ext>
            </a:extLst>
          </p:cNvPr>
          <p:cNvSpPr/>
          <p:nvPr/>
        </p:nvSpPr>
        <p:spPr bwMode="auto">
          <a:xfrm>
            <a:off x="2537148" y="2888495"/>
            <a:ext cx="382768" cy="392515"/>
          </a:xfrm>
          <a:prstGeom prst="downArrow">
            <a:avLst/>
          </a:prstGeom>
          <a:solidFill>
            <a:srgbClr val="0070C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endParaRPr>
          </a:p>
        </p:txBody>
      </p:sp>
      <p:sp>
        <p:nvSpPr>
          <p:cNvPr id="60" name="箭头: 下 59">
            <a:extLst>
              <a:ext uri="{FF2B5EF4-FFF2-40B4-BE49-F238E27FC236}">
                <a16:creationId xmlns:a16="http://schemas.microsoft.com/office/drawing/2014/main" id="{DCF50E18-DFEC-2B22-B79A-E75E8C8FB841}"/>
              </a:ext>
            </a:extLst>
          </p:cNvPr>
          <p:cNvSpPr/>
          <p:nvPr/>
        </p:nvSpPr>
        <p:spPr bwMode="auto">
          <a:xfrm>
            <a:off x="8242946" y="2888926"/>
            <a:ext cx="382767" cy="383654"/>
          </a:xfrm>
          <a:prstGeom prst="downArrow">
            <a:avLst/>
          </a:prstGeom>
          <a:solidFill>
            <a:srgbClr val="0070C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endParaRPr>
          </a:p>
        </p:txBody>
      </p:sp>
      <p:sp>
        <p:nvSpPr>
          <p:cNvPr id="63" name="文本框 62">
            <a:extLst>
              <a:ext uri="{FF2B5EF4-FFF2-40B4-BE49-F238E27FC236}">
                <a16:creationId xmlns:a16="http://schemas.microsoft.com/office/drawing/2014/main" id="{A9C3E331-DADE-7D8C-62A5-C16DE2CF5B6E}"/>
              </a:ext>
            </a:extLst>
          </p:cNvPr>
          <p:cNvSpPr txBox="1"/>
          <p:nvPr/>
        </p:nvSpPr>
        <p:spPr>
          <a:xfrm>
            <a:off x="517475" y="987721"/>
            <a:ext cx="3061507" cy="540341"/>
          </a:xfrm>
          <a:prstGeom prst="rect">
            <a:avLst/>
          </a:prstGeom>
          <a:noFill/>
        </p:spPr>
        <p:txBody>
          <a:bodyPr wrap="square" rtlCol="0">
            <a:spAutoFit/>
          </a:bodyPr>
          <a:lstStyle>
            <a:defPPr>
              <a:defRPr lang="zh-CN"/>
            </a:defPPr>
            <a:lvl1pPr>
              <a:lnSpc>
                <a:spcPct val="200000"/>
              </a:lnSpc>
              <a:defRPr kumimoji="1">
                <a:latin typeface="Microsoft YaHei" panose="020B0503020204020204" pitchFamily="34" charset="-122"/>
                <a:ea typeface="Microsoft YaHei" panose="020B0503020204020204" pitchFamily="34" charset="-122"/>
              </a:defRPr>
            </a:lvl1pPr>
          </a:lstStyle>
          <a:p>
            <a:pPr>
              <a:lnSpc>
                <a:spcPct val="150000"/>
              </a:lnSpc>
            </a:pPr>
            <a:r>
              <a:rPr lang="zh-CN" altLang="en-US" sz="2200" b="1" dirty="0">
                <a:solidFill>
                  <a:srgbClr val="04437D"/>
                </a:solidFill>
              </a:rPr>
              <a:t>优化算法</a:t>
            </a:r>
            <a:endParaRPr lang="en-US" altLang="zh-CN" sz="2200" b="1" dirty="0">
              <a:solidFill>
                <a:srgbClr val="04437D"/>
              </a:solidFill>
            </a:endParaRPr>
          </a:p>
        </p:txBody>
      </p:sp>
    </p:spTree>
    <p:extLst>
      <p:ext uri="{BB962C8B-B14F-4D97-AF65-F5344CB8AC3E}">
        <p14:creationId xmlns:p14="http://schemas.microsoft.com/office/powerpoint/2010/main" val="2366984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BB3A86A-0CDA-E153-6FAE-579201D11B5A}"/>
              </a:ext>
            </a:extLst>
          </p:cNvPr>
          <p:cNvPicPr>
            <a:picLocks noChangeAspect="1"/>
          </p:cNvPicPr>
          <p:nvPr/>
        </p:nvPicPr>
        <p:blipFill rotWithShape="1">
          <a:blip r:embed="rId3"/>
          <a:srcRect r="4474"/>
          <a:stretch/>
        </p:blipFill>
        <p:spPr>
          <a:xfrm rot="5400000">
            <a:off x="5477042" y="-516439"/>
            <a:ext cx="5104382" cy="8220136"/>
          </a:xfrm>
          <a:prstGeom prst="rect">
            <a:avLst/>
          </a:prstGeom>
        </p:spPr>
      </p:pic>
      <p:sp>
        <p:nvSpPr>
          <p:cNvPr id="4" name="幻灯片编号占位符 3"/>
          <p:cNvSpPr>
            <a:spLocks noGrp="1"/>
          </p:cNvSpPr>
          <p:nvPr>
            <p:ph type="sldNum" sz="quarter" idx="12"/>
          </p:nvPr>
        </p:nvSpPr>
        <p:spPr/>
        <p:txBody>
          <a:bodyPr/>
          <a:lstStyle/>
          <a:p>
            <a:fld id="{89DB14B3-731A-4352-BC82-B1993596BD11}" type="slidenum">
              <a:rPr lang="zh-CN" altLang="en-US" smtClean="0"/>
              <a:pPr/>
              <a:t>15</a:t>
            </a:fld>
            <a:endParaRPr lang="zh-CN" altLang="en-US" dirty="0"/>
          </a:p>
        </p:txBody>
      </p:sp>
      <p:sp>
        <p:nvSpPr>
          <p:cNvPr id="6" name="Rectangle 4">
            <a:extLst>
              <a:ext uri="{FF2B5EF4-FFF2-40B4-BE49-F238E27FC236}">
                <a16:creationId xmlns:a16="http://schemas.microsoft.com/office/drawing/2014/main" id="{D561CF10-8798-4A72-84AF-AD0330F989B1}"/>
              </a:ext>
            </a:extLst>
          </p:cNvPr>
          <p:cNvSpPr>
            <a:spLocks noChangeArrowheads="1"/>
          </p:cNvSpPr>
          <p:nvPr/>
        </p:nvSpPr>
        <p:spPr bwMode="auto">
          <a:xfrm>
            <a:off x="8174893" y="14789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5" name="图片 4">
            <a:extLst>
              <a:ext uri="{FF2B5EF4-FFF2-40B4-BE49-F238E27FC236}">
                <a16:creationId xmlns:a16="http://schemas.microsoft.com/office/drawing/2014/main" id="{34CB06CD-20F1-796C-410C-049B4624FA9E}"/>
              </a:ext>
            </a:extLst>
          </p:cNvPr>
          <p:cNvPicPr>
            <a:picLocks noChangeAspect="1"/>
          </p:cNvPicPr>
          <p:nvPr/>
        </p:nvPicPr>
        <p:blipFill>
          <a:blip r:embed="rId4"/>
          <a:stretch>
            <a:fillRect/>
          </a:stretch>
        </p:blipFill>
        <p:spPr>
          <a:xfrm>
            <a:off x="787875" y="1629614"/>
            <a:ext cx="2756874" cy="1631408"/>
          </a:xfrm>
          <a:prstGeom prst="rect">
            <a:avLst/>
          </a:prstGeom>
        </p:spPr>
      </p:pic>
      <p:sp>
        <p:nvSpPr>
          <p:cNvPr id="8" name="文本框 7">
            <a:extLst>
              <a:ext uri="{FF2B5EF4-FFF2-40B4-BE49-F238E27FC236}">
                <a16:creationId xmlns:a16="http://schemas.microsoft.com/office/drawing/2014/main" id="{A397A08D-4144-8207-C03C-AEBC6E84816F}"/>
              </a:ext>
            </a:extLst>
          </p:cNvPr>
          <p:cNvSpPr txBox="1"/>
          <p:nvPr/>
        </p:nvSpPr>
        <p:spPr>
          <a:xfrm>
            <a:off x="470960" y="1069614"/>
            <a:ext cx="1101584" cy="430887"/>
          </a:xfrm>
          <a:prstGeom prst="rect">
            <a:avLst/>
          </a:prstGeom>
          <a:noFill/>
        </p:spPr>
        <p:txBody>
          <a:bodyPr wrap="none" rtlCol="0">
            <a:spAutoFit/>
          </a:bodyPr>
          <a:lstStyle/>
          <a:p>
            <a:pPr algn="l">
              <a:buClr>
                <a:srgbClr val="002060"/>
              </a:buClr>
              <a:buSzTx/>
            </a:pPr>
            <a:r>
              <a:rPr lang="en-US" altLang="zh-CN" sz="2200" b="1" dirty="0">
                <a:solidFill>
                  <a:srgbClr val="0A32E2"/>
                </a:solidFill>
                <a:latin typeface="Times New Roman" panose="02020603050405020304" pitchFamily="18" charset="0"/>
                <a:ea typeface="宋体" pitchFamily="2" charset="-122"/>
              </a:rPr>
              <a:t> </a:t>
            </a:r>
            <a:r>
              <a:rPr lang="zh-CN" altLang="en-US" sz="2200" b="1" dirty="0">
                <a:solidFill>
                  <a:srgbClr val="00447C"/>
                </a:solidFill>
                <a:latin typeface="微软雅黑" panose="020B0503020204020204" pitchFamily="34" charset="-122"/>
                <a:ea typeface="微软雅黑" panose="020B0503020204020204" pitchFamily="34" charset="-122"/>
              </a:rPr>
              <a:t>数据集</a:t>
            </a:r>
            <a:endParaRPr lang="en-US" altLang="zh-CN" sz="2200" b="1" dirty="0">
              <a:solidFill>
                <a:srgbClr val="00447C"/>
              </a:solidFill>
              <a:latin typeface="微软雅黑" panose="020B0503020204020204" pitchFamily="34" charset="-122"/>
              <a:ea typeface="微软雅黑" panose="020B0503020204020204" pitchFamily="34" charset="-122"/>
            </a:endParaRPr>
          </a:p>
        </p:txBody>
      </p:sp>
      <p:pic>
        <p:nvPicPr>
          <p:cNvPr id="12" name="图片 11">
            <a:extLst>
              <a:ext uri="{FF2B5EF4-FFF2-40B4-BE49-F238E27FC236}">
                <a16:creationId xmlns:a16="http://schemas.microsoft.com/office/drawing/2014/main" id="{7A4CF5E5-FA4B-0D60-DF8F-FA54FFE3F3F7}"/>
              </a:ext>
            </a:extLst>
          </p:cNvPr>
          <p:cNvPicPr>
            <a:picLocks noChangeAspect="1"/>
          </p:cNvPicPr>
          <p:nvPr/>
        </p:nvPicPr>
        <p:blipFill>
          <a:blip r:embed="rId5"/>
          <a:stretch>
            <a:fillRect/>
          </a:stretch>
        </p:blipFill>
        <p:spPr>
          <a:xfrm>
            <a:off x="787875" y="3888659"/>
            <a:ext cx="2756874" cy="1552387"/>
          </a:xfrm>
          <a:prstGeom prst="rect">
            <a:avLst/>
          </a:prstGeom>
        </p:spPr>
      </p:pic>
      <p:sp>
        <p:nvSpPr>
          <p:cNvPr id="16" name="文本框 15">
            <a:extLst>
              <a:ext uri="{FF2B5EF4-FFF2-40B4-BE49-F238E27FC236}">
                <a16:creationId xmlns:a16="http://schemas.microsoft.com/office/drawing/2014/main" id="{619CDC77-894B-F78F-AE25-8C5B95C204E5}"/>
              </a:ext>
            </a:extLst>
          </p:cNvPr>
          <p:cNvSpPr txBox="1"/>
          <p:nvPr/>
        </p:nvSpPr>
        <p:spPr>
          <a:xfrm>
            <a:off x="876534" y="3244334"/>
            <a:ext cx="2576346" cy="369332"/>
          </a:xfrm>
          <a:prstGeom prst="rect">
            <a:avLst/>
          </a:prstGeom>
          <a:noFill/>
        </p:spPr>
        <p:txBody>
          <a:bodyPr wrap="none" rtlCol="0">
            <a:spAutoFit/>
          </a:bodyPr>
          <a:lstStyle/>
          <a:p>
            <a:pPr algn="l">
              <a:buClr>
                <a:srgbClr val="002060"/>
              </a:buClr>
              <a:buSzTx/>
            </a:pPr>
            <a:r>
              <a:rPr lang="en-US" altLang="zh-CN" b="1" dirty="0">
                <a:solidFill>
                  <a:srgbClr val="0A32E2"/>
                </a:solidFill>
                <a:latin typeface="Times New Roman" panose="02020603050405020304" pitchFamily="18" charset="0"/>
                <a:ea typeface="宋体" pitchFamily="2" charset="-122"/>
              </a:rPr>
              <a:t> </a:t>
            </a:r>
            <a:r>
              <a:rPr lang="zh-CN" altLang="en-US" sz="1400" b="1" dirty="0">
                <a:solidFill>
                  <a:srgbClr val="00447C"/>
                </a:solidFill>
                <a:latin typeface="微软雅黑" panose="020B0503020204020204" pitchFamily="34" charset="-122"/>
                <a:ea typeface="微软雅黑" panose="020B0503020204020204" pitchFamily="34" charset="-122"/>
              </a:rPr>
              <a:t>西储大学轴承数据集实验平台</a:t>
            </a:r>
            <a:endParaRPr lang="en-US" altLang="zh-CN" b="1" dirty="0">
              <a:solidFill>
                <a:srgbClr val="00447C"/>
              </a:solidFill>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EAB0B56E-C85F-9584-50BD-EC8440EF858D}"/>
              </a:ext>
            </a:extLst>
          </p:cNvPr>
          <p:cNvSpPr txBox="1"/>
          <p:nvPr/>
        </p:nvSpPr>
        <p:spPr>
          <a:xfrm>
            <a:off x="640685" y="196515"/>
            <a:ext cx="10530307" cy="743986"/>
          </a:xfrm>
          <a:prstGeom prst="rect">
            <a:avLst/>
          </a:prstGeom>
          <a:noFill/>
        </p:spPr>
        <p:txBody>
          <a:bodyPr wrap="square" rtlCol="0">
            <a:spAutoFit/>
          </a:bodyPr>
          <a:lstStyle>
            <a:defPPr>
              <a:defRPr lang="zh-CN"/>
            </a:defPPr>
            <a:lvl1pPr>
              <a:lnSpc>
                <a:spcPct val="200000"/>
              </a:lnSpc>
              <a:defRPr kumimoji="1">
                <a:latin typeface="Microsoft YaHei" panose="020B0503020204020204" pitchFamily="34" charset="-122"/>
                <a:ea typeface="Microsoft YaHei" panose="020B0503020204020204" pitchFamily="34" charset="-122"/>
              </a:defRPr>
            </a:lvl1pPr>
          </a:lstStyle>
          <a:p>
            <a:pPr>
              <a:lnSpc>
                <a:spcPct val="150000"/>
              </a:lnSpc>
            </a:pPr>
            <a:r>
              <a:rPr lang="zh-CN" altLang="en-US" sz="3200" b="1" dirty="0">
                <a:solidFill>
                  <a:srgbClr val="04437D"/>
                </a:solidFill>
              </a:rPr>
              <a:t>主要研究内容二  </a:t>
            </a:r>
            <a:r>
              <a:rPr lang="zh-CN" altLang="en-US" sz="2400" b="1" dirty="0">
                <a:solidFill>
                  <a:srgbClr val="04437D"/>
                </a:solidFill>
              </a:rPr>
              <a:t>基于迁移子空间的故障诊断</a:t>
            </a:r>
            <a:endParaRPr lang="en-US" altLang="zh-CN" sz="2400" b="1" dirty="0">
              <a:solidFill>
                <a:srgbClr val="04437D"/>
              </a:solidFill>
            </a:endParaRPr>
          </a:p>
        </p:txBody>
      </p:sp>
      <p:sp>
        <p:nvSpPr>
          <p:cNvPr id="18" name="文本框 17">
            <a:extLst>
              <a:ext uri="{FF2B5EF4-FFF2-40B4-BE49-F238E27FC236}">
                <a16:creationId xmlns:a16="http://schemas.microsoft.com/office/drawing/2014/main" id="{19D9B923-844C-7DC2-977E-2BBD0E9AF8F3}"/>
              </a:ext>
            </a:extLst>
          </p:cNvPr>
          <p:cNvSpPr txBox="1"/>
          <p:nvPr/>
        </p:nvSpPr>
        <p:spPr>
          <a:xfrm>
            <a:off x="881342" y="5441046"/>
            <a:ext cx="2571538" cy="307777"/>
          </a:xfrm>
          <a:prstGeom prst="rect">
            <a:avLst/>
          </a:prstGeom>
          <a:noFill/>
        </p:spPr>
        <p:txBody>
          <a:bodyPr wrap="none" rtlCol="0">
            <a:spAutoFit/>
          </a:bodyPr>
          <a:lstStyle/>
          <a:p>
            <a:pPr algn="l">
              <a:buClr>
                <a:srgbClr val="002060"/>
              </a:buClr>
              <a:buSzTx/>
            </a:pPr>
            <a:r>
              <a:rPr lang="en-US" altLang="zh-CN" sz="1400" b="1" dirty="0">
                <a:solidFill>
                  <a:srgbClr val="00447C"/>
                </a:solidFill>
                <a:latin typeface="微软雅黑" panose="020B0503020204020204" pitchFamily="34" charset="-122"/>
                <a:ea typeface="微软雅黑" panose="020B0503020204020204" pitchFamily="34" charset="-122"/>
              </a:rPr>
              <a:t> </a:t>
            </a:r>
            <a:r>
              <a:rPr lang="zh-CN" altLang="en-US" sz="1400" b="1" dirty="0">
                <a:solidFill>
                  <a:srgbClr val="00447C"/>
                </a:solidFill>
                <a:latin typeface="微软雅黑" panose="020B0503020204020204" pitchFamily="34" charset="-122"/>
                <a:ea typeface="微软雅黑" panose="020B0503020204020204" pitchFamily="34" charset="-122"/>
              </a:rPr>
              <a:t>江南大学轴承数据集实验平台</a:t>
            </a:r>
            <a:endParaRPr lang="en-US" altLang="zh-CN" b="1" dirty="0">
              <a:solidFill>
                <a:srgbClr val="00447C"/>
              </a:solidFill>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27367F92-2799-F9A4-EDAB-A38A1EFEF628}"/>
              </a:ext>
            </a:extLst>
          </p:cNvPr>
          <p:cNvSpPr txBox="1"/>
          <p:nvPr/>
        </p:nvSpPr>
        <p:spPr>
          <a:xfrm>
            <a:off x="4239997" y="1076181"/>
            <a:ext cx="1665841" cy="430887"/>
          </a:xfrm>
          <a:prstGeom prst="rect">
            <a:avLst/>
          </a:prstGeom>
          <a:noFill/>
        </p:spPr>
        <p:txBody>
          <a:bodyPr wrap="none" rtlCol="0">
            <a:spAutoFit/>
          </a:bodyPr>
          <a:lstStyle/>
          <a:p>
            <a:pPr algn="l">
              <a:buClr>
                <a:srgbClr val="002060"/>
              </a:buClr>
              <a:buSzTx/>
            </a:pPr>
            <a:r>
              <a:rPr lang="en-US" altLang="zh-CN" sz="2200" b="1" dirty="0">
                <a:solidFill>
                  <a:srgbClr val="0A32E2"/>
                </a:solidFill>
                <a:latin typeface="Times New Roman" panose="02020603050405020304" pitchFamily="18" charset="0"/>
                <a:ea typeface="宋体" pitchFamily="2" charset="-122"/>
              </a:rPr>
              <a:t> </a:t>
            </a:r>
            <a:r>
              <a:rPr lang="zh-CN" altLang="en-US" sz="2200" b="1" dirty="0">
                <a:solidFill>
                  <a:srgbClr val="00447C"/>
                </a:solidFill>
                <a:latin typeface="微软雅黑" panose="020B0503020204020204" pitchFamily="34" charset="-122"/>
                <a:ea typeface="微软雅黑" panose="020B0503020204020204" pitchFamily="34" charset="-122"/>
              </a:rPr>
              <a:t>分类准确率</a:t>
            </a:r>
            <a:endParaRPr lang="en-US" altLang="zh-CN" sz="2200" b="1" dirty="0">
              <a:solidFill>
                <a:srgbClr val="00447C"/>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11214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fld id="{89DB14B3-731A-4352-BC82-B1993596BD11}" type="slidenum">
              <a:rPr lang="zh-CN" altLang="en-US" smtClean="0"/>
              <a:pPr/>
              <a:t>16</a:t>
            </a:fld>
            <a:endParaRPr lang="zh-CN" altLang="en-US" dirty="0"/>
          </a:p>
        </p:txBody>
      </p:sp>
      <p:sp>
        <p:nvSpPr>
          <p:cNvPr id="6" name="Rectangle 4">
            <a:extLst>
              <a:ext uri="{FF2B5EF4-FFF2-40B4-BE49-F238E27FC236}">
                <a16:creationId xmlns:a16="http://schemas.microsoft.com/office/drawing/2014/main" id="{D561CF10-8798-4A72-84AF-AD0330F989B1}"/>
              </a:ext>
            </a:extLst>
          </p:cNvPr>
          <p:cNvSpPr>
            <a:spLocks noChangeArrowheads="1"/>
          </p:cNvSpPr>
          <p:nvPr/>
        </p:nvSpPr>
        <p:spPr bwMode="auto">
          <a:xfrm>
            <a:off x="8174893" y="14789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a16="http://schemas.microsoft.com/office/drawing/2014/main" id="{E04A9DC4-8D1A-FA0A-95AC-6C48FCB76E8C}"/>
              </a:ext>
            </a:extLst>
          </p:cNvPr>
          <p:cNvSpPr txBox="1"/>
          <p:nvPr/>
        </p:nvSpPr>
        <p:spPr>
          <a:xfrm>
            <a:off x="5955708" y="1151546"/>
            <a:ext cx="2159566" cy="430887"/>
          </a:xfrm>
          <a:prstGeom prst="rect">
            <a:avLst/>
          </a:prstGeom>
          <a:noFill/>
        </p:spPr>
        <p:txBody>
          <a:bodyPr wrap="none" rtlCol="0">
            <a:spAutoFit/>
          </a:bodyPr>
          <a:lstStyle/>
          <a:p>
            <a:pPr algn="l">
              <a:buClr>
                <a:srgbClr val="002060"/>
              </a:buClr>
              <a:buSzTx/>
            </a:pPr>
            <a:r>
              <a:rPr lang="zh-CN" altLang="en-US" sz="2200" b="1" dirty="0">
                <a:solidFill>
                  <a:srgbClr val="00447C"/>
                </a:solidFill>
                <a:latin typeface="微软雅黑" panose="020B0503020204020204" pitchFamily="34" charset="-122"/>
                <a:ea typeface="微软雅黑" panose="020B0503020204020204" pitchFamily="34" charset="-122"/>
              </a:rPr>
              <a:t>模型稳定性分析</a:t>
            </a:r>
            <a:endParaRPr lang="en-US" altLang="zh-CN" sz="2200" b="1" dirty="0">
              <a:solidFill>
                <a:srgbClr val="00447C"/>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8E6D3E31-B2D6-26DB-E7EF-D5CC99F9E4DD}"/>
              </a:ext>
            </a:extLst>
          </p:cNvPr>
          <p:cNvPicPr>
            <a:picLocks noChangeAspect="1"/>
          </p:cNvPicPr>
          <p:nvPr/>
        </p:nvPicPr>
        <p:blipFill>
          <a:blip r:embed="rId3"/>
          <a:stretch>
            <a:fillRect/>
          </a:stretch>
        </p:blipFill>
        <p:spPr>
          <a:xfrm>
            <a:off x="5955708" y="1712463"/>
            <a:ext cx="5089587" cy="4253592"/>
          </a:xfrm>
          <a:prstGeom prst="rect">
            <a:avLst/>
          </a:prstGeom>
        </p:spPr>
      </p:pic>
      <p:pic>
        <p:nvPicPr>
          <p:cNvPr id="3" name="图片 2">
            <a:extLst>
              <a:ext uri="{FF2B5EF4-FFF2-40B4-BE49-F238E27FC236}">
                <a16:creationId xmlns:a16="http://schemas.microsoft.com/office/drawing/2014/main" id="{3CB1FF7E-3F1A-CF46-B79C-619D08104939}"/>
              </a:ext>
            </a:extLst>
          </p:cNvPr>
          <p:cNvPicPr>
            <a:picLocks noChangeAspect="1"/>
          </p:cNvPicPr>
          <p:nvPr/>
        </p:nvPicPr>
        <p:blipFill>
          <a:blip r:embed="rId4"/>
          <a:stretch>
            <a:fillRect/>
          </a:stretch>
        </p:blipFill>
        <p:spPr>
          <a:xfrm>
            <a:off x="640685" y="1824258"/>
            <a:ext cx="4342140" cy="3885984"/>
          </a:xfrm>
          <a:prstGeom prst="rect">
            <a:avLst/>
          </a:prstGeom>
        </p:spPr>
      </p:pic>
      <p:sp>
        <p:nvSpPr>
          <p:cNvPr id="7" name="文本框 6">
            <a:extLst>
              <a:ext uri="{FF2B5EF4-FFF2-40B4-BE49-F238E27FC236}">
                <a16:creationId xmlns:a16="http://schemas.microsoft.com/office/drawing/2014/main" id="{07740503-09D8-D5AE-01C0-45E286EEEA07}"/>
              </a:ext>
            </a:extLst>
          </p:cNvPr>
          <p:cNvSpPr txBox="1"/>
          <p:nvPr/>
        </p:nvSpPr>
        <p:spPr>
          <a:xfrm>
            <a:off x="566302" y="1113976"/>
            <a:ext cx="2159566" cy="430887"/>
          </a:xfrm>
          <a:prstGeom prst="rect">
            <a:avLst/>
          </a:prstGeom>
          <a:noFill/>
        </p:spPr>
        <p:txBody>
          <a:bodyPr wrap="none" rtlCol="0">
            <a:spAutoFit/>
          </a:bodyPr>
          <a:lstStyle/>
          <a:p>
            <a:pPr algn="l">
              <a:buClr>
                <a:srgbClr val="002060"/>
              </a:buClr>
              <a:buSzTx/>
            </a:pPr>
            <a:r>
              <a:rPr lang="zh-CN" altLang="en-US" sz="2200" b="1" dirty="0">
                <a:solidFill>
                  <a:srgbClr val="00447C"/>
                </a:solidFill>
                <a:latin typeface="微软雅黑" panose="020B0503020204020204" pitchFamily="34" charset="-122"/>
                <a:ea typeface="微软雅黑" panose="020B0503020204020204" pitchFamily="34" charset="-122"/>
              </a:rPr>
              <a:t>噪声鲁棒性分析</a:t>
            </a:r>
            <a:endParaRPr lang="en-US" altLang="zh-CN" sz="2200" b="1" dirty="0">
              <a:solidFill>
                <a:srgbClr val="00447C"/>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57F1D59B-A877-29C1-58C9-291872D828AA}"/>
              </a:ext>
            </a:extLst>
          </p:cNvPr>
          <p:cNvSpPr txBox="1"/>
          <p:nvPr/>
        </p:nvSpPr>
        <p:spPr>
          <a:xfrm>
            <a:off x="640685" y="196515"/>
            <a:ext cx="10530307" cy="743986"/>
          </a:xfrm>
          <a:prstGeom prst="rect">
            <a:avLst/>
          </a:prstGeom>
          <a:noFill/>
        </p:spPr>
        <p:txBody>
          <a:bodyPr wrap="square" rtlCol="0">
            <a:spAutoFit/>
          </a:bodyPr>
          <a:lstStyle>
            <a:defPPr>
              <a:defRPr lang="zh-CN"/>
            </a:defPPr>
            <a:lvl1pPr>
              <a:lnSpc>
                <a:spcPct val="200000"/>
              </a:lnSpc>
              <a:defRPr kumimoji="1">
                <a:latin typeface="Microsoft YaHei" panose="020B0503020204020204" pitchFamily="34" charset="-122"/>
                <a:ea typeface="Microsoft YaHei" panose="020B0503020204020204" pitchFamily="34" charset="-122"/>
              </a:defRPr>
            </a:lvl1pPr>
          </a:lstStyle>
          <a:p>
            <a:pPr>
              <a:lnSpc>
                <a:spcPct val="150000"/>
              </a:lnSpc>
            </a:pPr>
            <a:r>
              <a:rPr lang="zh-CN" altLang="en-US" sz="3200" b="1" dirty="0">
                <a:solidFill>
                  <a:srgbClr val="04437D"/>
                </a:solidFill>
              </a:rPr>
              <a:t>主要研究内容二  </a:t>
            </a:r>
            <a:r>
              <a:rPr lang="zh-CN" altLang="en-US" sz="2400" b="1" dirty="0">
                <a:solidFill>
                  <a:srgbClr val="04437D"/>
                </a:solidFill>
              </a:rPr>
              <a:t>基于迁移子空间的故障诊断</a:t>
            </a:r>
            <a:endParaRPr lang="en-US" altLang="zh-CN" sz="2400" b="1" dirty="0">
              <a:solidFill>
                <a:srgbClr val="04437D"/>
              </a:solidFill>
            </a:endParaRPr>
          </a:p>
        </p:txBody>
      </p:sp>
    </p:spTree>
    <p:extLst>
      <p:ext uri="{BB962C8B-B14F-4D97-AF65-F5344CB8AC3E}">
        <p14:creationId xmlns:p14="http://schemas.microsoft.com/office/powerpoint/2010/main" val="190269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fld id="{89DB14B3-731A-4352-BC82-B1993596BD11}" type="slidenum">
              <a:rPr lang="zh-CN" altLang="en-US" smtClean="0"/>
              <a:pPr/>
              <a:t>17</a:t>
            </a:fld>
            <a:endParaRPr lang="zh-CN" altLang="en-US" dirty="0"/>
          </a:p>
        </p:txBody>
      </p:sp>
      <p:sp>
        <p:nvSpPr>
          <p:cNvPr id="6" name="Rectangle 4">
            <a:extLst>
              <a:ext uri="{FF2B5EF4-FFF2-40B4-BE49-F238E27FC236}">
                <a16:creationId xmlns:a16="http://schemas.microsoft.com/office/drawing/2014/main" id="{D561CF10-8798-4A72-84AF-AD0330F989B1}"/>
              </a:ext>
            </a:extLst>
          </p:cNvPr>
          <p:cNvSpPr>
            <a:spLocks noChangeArrowheads="1"/>
          </p:cNvSpPr>
          <p:nvPr/>
        </p:nvSpPr>
        <p:spPr bwMode="auto">
          <a:xfrm>
            <a:off x="8174893" y="14789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文本框 1">
            <a:extLst>
              <a:ext uri="{FF2B5EF4-FFF2-40B4-BE49-F238E27FC236}">
                <a16:creationId xmlns:a16="http://schemas.microsoft.com/office/drawing/2014/main" id="{E04A9DC4-8D1A-FA0A-95AC-6C48FCB76E8C}"/>
              </a:ext>
            </a:extLst>
          </p:cNvPr>
          <p:cNvSpPr txBox="1"/>
          <p:nvPr/>
        </p:nvSpPr>
        <p:spPr>
          <a:xfrm>
            <a:off x="5797318" y="1103967"/>
            <a:ext cx="1595309" cy="430887"/>
          </a:xfrm>
          <a:prstGeom prst="rect">
            <a:avLst/>
          </a:prstGeom>
          <a:noFill/>
        </p:spPr>
        <p:txBody>
          <a:bodyPr wrap="none" rtlCol="0">
            <a:spAutoFit/>
          </a:bodyPr>
          <a:lstStyle/>
          <a:p>
            <a:pPr algn="l">
              <a:buClr>
                <a:srgbClr val="002060"/>
              </a:buClr>
              <a:buSzTx/>
            </a:pPr>
            <a:r>
              <a:rPr lang="zh-CN" altLang="en-US" sz="2200" b="1" dirty="0">
                <a:solidFill>
                  <a:srgbClr val="00447C"/>
                </a:solidFill>
                <a:latin typeface="微软雅黑" panose="020B0503020204020204" pitchFamily="34" charset="-122"/>
                <a:ea typeface="微软雅黑" panose="020B0503020204020204" pitchFamily="34" charset="-122"/>
              </a:rPr>
              <a:t>收敛性分析</a:t>
            </a:r>
            <a:endParaRPr lang="en-US" altLang="zh-CN" sz="2200" b="1" dirty="0">
              <a:solidFill>
                <a:srgbClr val="00447C"/>
              </a:solidFill>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07740503-09D8-D5AE-01C0-45E286EEEA07}"/>
              </a:ext>
            </a:extLst>
          </p:cNvPr>
          <p:cNvSpPr txBox="1"/>
          <p:nvPr/>
        </p:nvSpPr>
        <p:spPr>
          <a:xfrm>
            <a:off x="640685" y="1082308"/>
            <a:ext cx="2159566" cy="430887"/>
          </a:xfrm>
          <a:prstGeom prst="rect">
            <a:avLst/>
          </a:prstGeom>
          <a:noFill/>
        </p:spPr>
        <p:txBody>
          <a:bodyPr wrap="none" rtlCol="0">
            <a:spAutoFit/>
          </a:bodyPr>
          <a:lstStyle/>
          <a:p>
            <a:pPr algn="l">
              <a:buClr>
                <a:srgbClr val="002060"/>
              </a:buClr>
              <a:buSzTx/>
            </a:pPr>
            <a:r>
              <a:rPr lang="zh-CN" altLang="en-US" sz="2200" b="1" dirty="0">
                <a:solidFill>
                  <a:srgbClr val="00447C"/>
                </a:solidFill>
                <a:latin typeface="微软雅黑" panose="020B0503020204020204" pitchFamily="34" charset="-122"/>
                <a:ea typeface="微软雅黑" panose="020B0503020204020204" pitchFamily="34" charset="-122"/>
              </a:rPr>
              <a:t>参数敏感性分析</a:t>
            </a:r>
            <a:endParaRPr lang="en-US" altLang="zh-CN" sz="2200" b="1" dirty="0">
              <a:solidFill>
                <a:srgbClr val="00447C"/>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57F1D59B-A877-29C1-58C9-291872D828AA}"/>
              </a:ext>
            </a:extLst>
          </p:cNvPr>
          <p:cNvSpPr txBox="1"/>
          <p:nvPr/>
        </p:nvSpPr>
        <p:spPr>
          <a:xfrm>
            <a:off x="640685" y="196515"/>
            <a:ext cx="10530307" cy="743986"/>
          </a:xfrm>
          <a:prstGeom prst="rect">
            <a:avLst/>
          </a:prstGeom>
          <a:noFill/>
        </p:spPr>
        <p:txBody>
          <a:bodyPr wrap="square" rtlCol="0">
            <a:spAutoFit/>
          </a:bodyPr>
          <a:lstStyle>
            <a:defPPr>
              <a:defRPr lang="zh-CN"/>
            </a:defPPr>
            <a:lvl1pPr>
              <a:lnSpc>
                <a:spcPct val="200000"/>
              </a:lnSpc>
              <a:defRPr kumimoji="1">
                <a:latin typeface="Microsoft YaHei" panose="020B0503020204020204" pitchFamily="34" charset="-122"/>
                <a:ea typeface="Microsoft YaHei" panose="020B0503020204020204" pitchFamily="34" charset="-122"/>
              </a:defRPr>
            </a:lvl1pPr>
          </a:lstStyle>
          <a:p>
            <a:pPr>
              <a:lnSpc>
                <a:spcPct val="150000"/>
              </a:lnSpc>
            </a:pPr>
            <a:r>
              <a:rPr lang="zh-CN" altLang="en-US" sz="3200" b="1" dirty="0">
                <a:solidFill>
                  <a:srgbClr val="04437D"/>
                </a:solidFill>
              </a:rPr>
              <a:t>主要研究内容二  </a:t>
            </a:r>
            <a:r>
              <a:rPr lang="zh-CN" altLang="en-US" sz="2400" b="1" dirty="0">
                <a:solidFill>
                  <a:srgbClr val="04437D"/>
                </a:solidFill>
              </a:rPr>
              <a:t>基于迁移子空间的故障诊断</a:t>
            </a:r>
            <a:endParaRPr lang="en-US" altLang="zh-CN" sz="2400" b="1" dirty="0">
              <a:solidFill>
                <a:srgbClr val="04437D"/>
              </a:solidFill>
            </a:endParaRPr>
          </a:p>
        </p:txBody>
      </p:sp>
      <p:pic>
        <p:nvPicPr>
          <p:cNvPr id="3" name="图片 2">
            <a:extLst>
              <a:ext uri="{FF2B5EF4-FFF2-40B4-BE49-F238E27FC236}">
                <a16:creationId xmlns:a16="http://schemas.microsoft.com/office/drawing/2014/main" id="{04286ED3-79A1-77F4-B8DD-9A875E0587D9}"/>
              </a:ext>
            </a:extLst>
          </p:cNvPr>
          <p:cNvPicPr>
            <a:picLocks noChangeAspect="1"/>
          </p:cNvPicPr>
          <p:nvPr/>
        </p:nvPicPr>
        <p:blipFill>
          <a:blip r:embed="rId3"/>
          <a:stretch>
            <a:fillRect/>
          </a:stretch>
        </p:blipFill>
        <p:spPr>
          <a:xfrm>
            <a:off x="1073150" y="1755736"/>
            <a:ext cx="4057116" cy="3890998"/>
          </a:xfrm>
          <a:prstGeom prst="rect">
            <a:avLst/>
          </a:prstGeom>
        </p:spPr>
      </p:pic>
      <p:pic>
        <p:nvPicPr>
          <p:cNvPr id="10" name="图片 9">
            <a:extLst>
              <a:ext uri="{FF2B5EF4-FFF2-40B4-BE49-F238E27FC236}">
                <a16:creationId xmlns:a16="http://schemas.microsoft.com/office/drawing/2014/main" id="{19A34D19-BFFA-C33A-A22A-0A5C55564D7C}"/>
              </a:ext>
            </a:extLst>
          </p:cNvPr>
          <p:cNvPicPr>
            <a:picLocks noChangeAspect="1"/>
          </p:cNvPicPr>
          <p:nvPr/>
        </p:nvPicPr>
        <p:blipFill>
          <a:blip r:embed="rId4"/>
          <a:stretch>
            <a:fillRect/>
          </a:stretch>
        </p:blipFill>
        <p:spPr>
          <a:xfrm>
            <a:off x="6161683" y="2065011"/>
            <a:ext cx="3871745" cy="2859408"/>
          </a:xfrm>
          <a:prstGeom prst="rect">
            <a:avLst/>
          </a:prstGeom>
        </p:spPr>
      </p:pic>
      <p:pic>
        <p:nvPicPr>
          <p:cNvPr id="11" name="图片 10">
            <a:extLst>
              <a:ext uri="{FF2B5EF4-FFF2-40B4-BE49-F238E27FC236}">
                <a16:creationId xmlns:a16="http://schemas.microsoft.com/office/drawing/2014/main" id="{E50935AB-8635-FBE1-3A41-C35679C8BFDA}"/>
              </a:ext>
            </a:extLst>
          </p:cNvPr>
          <p:cNvPicPr>
            <a:picLocks noChangeAspect="1"/>
          </p:cNvPicPr>
          <p:nvPr/>
        </p:nvPicPr>
        <p:blipFill>
          <a:blip r:embed="rId5"/>
          <a:stretch>
            <a:fillRect/>
          </a:stretch>
        </p:blipFill>
        <p:spPr>
          <a:xfrm>
            <a:off x="6886569" y="4924419"/>
            <a:ext cx="2616628" cy="255975"/>
          </a:xfrm>
          <a:prstGeom prst="rect">
            <a:avLst/>
          </a:prstGeom>
        </p:spPr>
      </p:pic>
    </p:spTree>
    <p:extLst>
      <p:ext uri="{BB962C8B-B14F-4D97-AF65-F5344CB8AC3E}">
        <p14:creationId xmlns:p14="http://schemas.microsoft.com/office/powerpoint/2010/main" val="2355669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fld id="{89DB14B3-731A-4352-BC82-B1993596BD11}" type="slidenum">
              <a:rPr lang="zh-CN" altLang="en-US" smtClean="0"/>
              <a:pPr/>
              <a:t>18</a:t>
            </a:fld>
            <a:endParaRPr lang="zh-CN" altLang="en-US" dirty="0"/>
          </a:p>
        </p:txBody>
      </p:sp>
      <p:sp>
        <p:nvSpPr>
          <p:cNvPr id="5" name="文本框 4">
            <a:extLst>
              <a:ext uri="{FF2B5EF4-FFF2-40B4-BE49-F238E27FC236}">
                <a16:creationId xmlns:a16="http://schemas.microsoft.com/office/drawing/2014/main" id="{6963C7D7-5C28-844A-6CF9-3E6D0208416E}"/>
              </a:ext>
            </a:extLst>
          </p:cNvPr>
          <p:cNvSpPr txBox="1"/>
          <p:nvPr/>
        </p:nvSpPr>
        <p:spPr>
          <a:xfrm>
            <a:off x="640685" y="196515"/>
            <a:ext cx="10530307" cy="743986"/>
          </a:xfrm>
          <a:prstGeom prst="rect">
            <a:avLst/>
          </a:prstGeom>
          <a:noFill/>
        </p:spPr>
        <p:txBody>
          <a:bodyPr wrap="square" rtlCol="0">
            <a:spAutoFit/>
          </a:bodyPr>
          <a:lstStyle>
            <a:defPPr>
              <a:defRPr lang="zh-CN"/>
            </a:defPPr>
            <a:lvl1pPr>
              <a:lnSpc>
                <a:spcPct val="200000"/>
              </a:lnSpc>
              <a:defRPr kumimoji="1">
                <a:latin typeface="Microsoft YaHei" panose="020B0503020204020204" pitchFamily="34" charset="-122"/>
                <a:ea typeface="Microsoft YaHei" panose="020B0503020204020204" pitchFamily="34" charset="-122"/>
              </a:defRPr>
            </a:lvl1pPr>
          </a:lstStyle>
          <a:p>
            <a:pPr>
              <a:lnSpc>
                <a:spcPct val="150000"/>
              </a:lnSpc>
            </a:pPr>
            <a:r>
              <a:rPr lang="zh-CN" altLang="en-US" sz="3200" b="1" dirty="0">
                <a:solidFill>
                  <a:srgbClr val="04437D"/>
                </a:solidFill>
              </a:rPr>
              <a:t>主要研究内容三  </a:t>
            </a:r>
            <a:r>
              <a:rPr lang="zh-CN" altLang="en-US" sz="2400" b="1" dirty="0">
                <a:solidFill>
                  <a:srgbClr val="04437D"/>
                </a:solidFill>
              </a:rPr>
              <a:t>基于深度域适应网络的故障诊断</a:t>
            </a:r>
            <a:endParaRPr lang="en-US" altLang="zh-CN" sz="2400" b="1" dirty="0">
              <a:solidFill>
                <a:srgbClr val="04437D"/>
              </a:solidFill>
            </a:endParaRPr>
          </a:p>
        </p:txBody>
      </p:sp>
      <p:pic>
        <p:nvPicPr>
          <p:cNvPr id="24" name="图片 23">
            <a:extLst>
              <a:ext uri="{FF2B5EF4-FFF2-40B4-BE49-F238E27FC236}">
                <a16:creationId xmlns:a16="http://schemas.microsoft.com/office/drawing/2014/main" id="{21C632BE-C91A-B233-60C6-D6357E396F30}"/>
              </a:ext>
            </a:extLst>
          </p:cNvPr>
          <p:cNvPicPr>
            <a:picLocks noChangeAspect="1"/>
          </p:cNvPicPr>
          <p:nvPr/>
        </p:nvPicPr>
        <p:blipFill>
          <a:blip r:embed="rId3"/>
          <a:stretch>
            <a:fillRect/>
          </a:stretch>
        </p:blipFill>
        <p:spPr>
          <a:xfrm>
            <a:off x="6599930" y="1830643"/>
            <a:ext cx="4940105" cy="2400300"/>
          </a:xfrm>
          <a:prstGeom prst="rect">
            <a:avLst/>
          </a:prstGeom>
        </p:spPr>
      </p:pic>
      <p:sp>
        <p:nvSpPr>
          <p:cNvPr id="25" name="文本框 24">
            <a:extLst>
              <a:ext uri="{FF2B5EF4-FFF2-40B4-BE49-F238E27FC236}">
                <a16:creationId xmlns:a16="http://schemas.microsoft.com/office/drawing/2014/main" id="{37320ADF-78C3-FF5E-C9EC-657E63A93F99}"/>
              </a:ext>
            </a:extLst>
          </p:cNvPr>
          <p:cNvSpPr txBox="1"/>
          <p:nvPr/>
        </p:nvSpPr>
        <p:spPr>
          <a:xfrm>
            <a:off x="526626" y="974206"/>
            <a:ext cx="3499569" cy="540341"/>
          </a:xfrm>
          <a:prstGeom prst="rect">
            <a:avLst/>
          </a:prstGeom>
          <a:noFill/>
        </p:spPr>
        <p:txBody>
          <a:bodyPr wrap="square" rtlCol="0" anchor="t">
            <a:spAutoFit/>
          </a:bodyPr>
          <a:lstStyle/>
          <a:p>
            <a:pPr fontAlgn="auto">
              <a:lnSpc>
                <a:spcPct val="150000"/>
              </a:lnSpc>
              <a:buClr>
                <a:srgbClr val="0C396A"/>
              </a:buClr>
              <a:buSzPct val="100000"/>
            </a:pPr>
            <a:r>
              <a:rPr kumimoji="1" lang="zh-CN" altLang="en-US" sz="2200" b="1" dirty="0">
                <a:solidFill>
                  <a:srgbClr val="04437D"/>
                </a:solidFill>
                <a:latin typeface="Microsoft YaHei" panose="020B0503020204020204" pitchFamily="34" charset="-122"/>
                <a:ea typeface="Microsoft YaHei" panose="020B0503020204020204" pitchFamily="34" charset="-122"/>
              </a:rPr>
              <a:t>方法思想框架</a:t>
            </a:r>
            <a:endParaRPr kumimoji="1" lang="zh-CN" altLang="en-US" sz="2200" b="1" dirty="0">
              <a:solidFill>
                <a:srgbClr val="FF0000"/>
              </a:solidFill>
              <a:latin typeface="Microsoft YaHei" panose="020B0503020204020204" pitchFamily="34" charset="-122"/>
              <a:ea typeface="Microsoft YaHei" panose="020B0503020204020204" pitchFamily="34" charset="-122"/>
              <a:sym typeface="+mn-ea"/>
            </a:endParaRPr>
          </a:p>
        </p:txBody>
      </p:sp>
      <p:cxnSp>
        <p:nvCxnSpPr>
          <p:cNvPr id="26" name="直接连接符 25">
            <a:extLst>
              <a:ext uri="{FF2B5EF4-FFF2-40B4-BE49-F238E27FC236}">
                <a16:creationId xmlns:a16="http://schemas.microsoft.com/office/drawing/2014/main" id="{57B05984-7B5E-02C1-89C6-ED03BB4DF2A4}"/>
              </a:ext>
            </a:extLst>
          </p:cNvPr>
          <p:cNvCxnSpPr>
            <a:cxnSpLocks/>
          </p:cNvCxnSpPr>
          <p:nvPr/>
        </p:nvCxnSpPr>
        <p:spPr bwMode="auto">
          <a:xfrm>
            <a:off x="6013450" y="1601237"/>
            <a:ext cx="0" cy="4450313"/>
          </a:xfrm>
          <a:prstGeom prst="line">
            <a:avLst/>
          </a:prstGeom>
          <a:solidFill>
            <a:schemeClr val="accent1"/>
          </a:solidFill>
          <a:ln w="38100" cap="flat" cmpd="sng" algn="ctr">
            <a:solidFill>
              <a:srgbClr val="04437D"/>
            </a:solidFill>
            <a:prstDash val="sysDash"/>
            <a:round/>
            <a:headEnd type="none" w="med" len="med"/>
            <a:tailEnd type="none" w="med" len="med"/>
          </a:ln>
        </p:spPr>
      </p:cxnSp>
      <p:pic>
        <p:nvPicPr>
          <p:cNvPr id="33" name="图片 32">
            <a:extLst>
              <a:ext uri="{FF2B5EF4-FFF2-40B4-BE49-F238E27FC236}">
                <a16:creationId xmlns:a16="http://schemas.microsoft.com/office/drawing/2014/main" id="{7A48E111-E865-B450-542D-E04797AD565D}"/>
              </a:ext>
            </a:extLst>
          </p:cNvPr>
          <p:cNvPicPr>
            <a:picLocks noChangeAspect="1"/>
          </p:cNvPicPr>
          <p:nvPr/>
        </p:nvPicPr>
        <p:blipFill>
          <a:blip r:embed="rId4"/>
          <a:stretch>
            <a:fillRect/>
          </a:stretch>
        </p:blipFill>
        <p:spPr>
          <a:xfrm>
            <a:off x="6846143" y="4420605"/>
            <a:ext cx="3662599" cy="732520"/>
          </a:xfrm>
          <a:prstGeom prst="rect">
            <a:avLst/>
          </a:prstGeom>
        </p:spPr>
      </p:pic>
      <p:sp>
        <p:nvSpPr>
          <p:cNvPr id="3" name="文本框 2">
            <a:extLst>
              <a:ext uri="{FF2B5EF4-FFF2-40B4-BE49-F238E27FC236}">
                <a16:creationId xmlns:a16="http://schemas.microsoft.com/office/drawing/2014/main" id="{230FBC85-88CD-B7C2-D1C4-D25991B8C7D4}"/>
              </a:ext>
            </a:extLst>
          </p:cNvPr>
          <p:cNvSpPr txBox="1"/>
          <p:nvPr/>
        </p:nvSpPr>
        <p:spPr>
          <a:xfrm>
            <a:off x="8226593" y="5232791"/>
            <a:ext cx="3162851" cy="418191"/>
          </a:xfrm>
          <a:prstGeom prst="rect">
            <a:avLst/>
          </a:prstGeom>
          <a:noFill/>
        </p:spPr>
        <p:txBody>
          <a:bodyPr wrap="square" rtlCol="0" anchor="t">
            <a:spAutoFit/>
          </a:bodyPr>
          <a:lstStyle/>
          <a:p>
            <a:pPr fontAlgn="auto">
              <a:lnSpc>
                <a:spcPct val="150000"/>
              </a:lnSpc>
              <a:buClr>
                <a:srgbClr val="0C396A"/>
              </a:buClr>
              <a:buSzPct val="100000"/>
            </a:pPr>
            <a:r>
              <a:rPr kumimoji="1" lang="zh-CN" altLang="en-US" sz="1600" b="1" dirty="0">
                <a:solidFill>
                  <a:srgbClr val="04437D"/>
                </a:solidFill>
                <a:latin typeface="Microsoft YaHei" panose="020B0503020204020204" pitchFamily="34" charset="-122"/>
                <a:ea typeface="Microsoft YaHei" panose="020B0503020204020204" pitchFamily="34" charset="-122"/>
              </a:rPr>
              <a:t>减少类内距，增加类间距</a:t>
            </a:r>
            <a:endParaRPr kumimoji="1" lang="zh-CN" altLang="en-US" sz="1600" b="1" dirty="0">
              <a:solidFill>
                <a:srgbClr val="FF0000"/>
              </a:solidFill>
              <a:latin typeface="Microsoft YaHei" panose="020B0503020204020204" pitchFamily="34" charset="-122"/>
              <a:ea typeface="Microsoft YaHei" panose="020B0503020204020204" pitchFamily="34" charset="-122"/>
              <a:sym typeface="+mn-ea"/>
            </a:endParaRPr>
          </a:p>
        </p:txBody>
      </p:sp>
      <p:sp>
        <p:nvSpPr>
          <p:cNvPr id="6" name="矩形: 圆角 5">
            <a:extLst>
              <a:ext uri="{FF2B5EF4-FFF2-40B4-BE49-F238E27FC236}">
                <a16:creationId xmlns:a16="http://schemas.microsoft.com/office/drawing/2014/main" id="{6137C8EF-AA6B-07AD-B57D-AD437AAB21A8}"/>
              </a:ext>
            </a:extLst>
          </p:cNvPr>
          <p:cNvSpPr/>
          <p:nvPr/>
        </p:nvSpPr>
        <p:spPr bwMode="auto">
          <a:xfrm>
            <a:off x="8578203" y="4604755"/>
            <a:ext cx="628650" cy="452112"/>
          </a:xfrm>
          <a:prstGeom prst="roundRect">
            <a:avLst/>
          </a:prstGeom>
          <a:noFill/>
          <a:ln w="19050" cap="flat" cmpd="sng" algn="ctr">
            <a:solidFill>
              <a:srgbClr val="FF0000"/>
            </a:solidFill>
            <a:prstDash val="dash"/>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endParaRPr>
          </a:p>
        </p:txBody>
      </p:sp>
      <p:sp>
        <p:nvSpPr>
          <p:cNvPr id="7" name="矩形: 圆角 6">
            <a:extLst>
              <a:ext uri="{FF2B5EF4-FFF2-40B4-BE49-F238E27FC236}">
                <a16:creationId xmlns:a16="http://schemas.microsoft.com/office/drawing/2014/main" id="{B114CD8A-AA5D-4EC9-7358-A8491BA8D100}"/>
              </a:ext>
            </a:extLst>
          </p:cNvPr>
          <p:cNvSpPr/>
          <p:nvPr/>
        </p:nvSpPr>
        <p:spPr bwMode="auto">
          <a:xfrm>
            <a:off x="9511653" y="4612917"/>
            <a:ext cx="755650" cy="452112"/>
          </a:xfrm>
          <a:prstGeom prst="roundRect">
            <a:avLst/>
          </a:prstGeom>
          <a:noFill/>
          <a:ln w="19050" cap="flat" cmpd="sng" algn="ctr">
            <a:solidFill>
              <a:srgbClr val="FF0000"/>
            </a:solidFill>
            <a:prstDash val="dash"/>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endParaRPr>
          </a:p>
        </p:txBody>
      </p:sp>
      <p:pic>
        <p:nvPicPr>
          <p:cNvPr id="8" name="图片 7">
            <a:extLst>
              <a:ext uri="{FF2B5EF4-FFF2-40B4-BE49-F238E27FC236}">
                <a16:creationId xmlns:a16="http://schemas.microsoft.com/office/drawing/2014/main" id="{01F8FE06-4B43-B868-CE51-19BDBE7F8AD9}"/>
              </a:ext>
            </a:extLst>
          </p:cNvPr>
          <p:cNvPicPr>
            <a:picLocks noChangeAspect="1"/>
          </p:cNvPicPr>
          <p:nvPr/>
        </p:nvPicPr>
        <p:blipFill>
          <a:blip r:embed="rId5"/>
          <a:stretch>
            <a:fillRect/>
          </a:stretch>
        </p:blipFill>
        <p:spPr>
          <a:xfrm>
            <a:off x="419495" y="1930744"/>
            <a:ext cx="5078941" cy="2550502"/>
          </a:xfrm>
          <a:prstGeom prst="rect">
            <a:avLst/>
          </a:prstGeom>
        </p:spPr>
      </p:pic>
      <p:pic>
        <p:nvPicPr>
          <p:cNvPr id="9" name="图片 8">
            <a:extLst>
              <a:ext uri="{FF2B5EF4-FFF2-40B4-BE49-F238E27FC236}">
                <a16:creationId xmlns:a16="http://schemas.microsoft.com/office/drawing/2014/main" id="{99376B6C-989E-271E-332F-D72025AD723A}"/>
              </a:ext>
            </a:extLst>
          </p:cNvPr>
          <p:cNvPicPr>
            <a:picLocks noChangeAspect="1"/>
          </p:cNvPicPr>
          <p:nvPr/>
        </p:nvPicPr>
        <p:blipFill>
          <a:blip r:embed="rId6"/>
          <a:stretch>
            <a:fillRect/>
          </a:stretch>
        </p:blipFill>
        <p:spPr>
          <a:xfrm>
            <a:off x="482049" y="4420605"/>
            <a:ext cx="5305158" cy="941744"/>
          </a:xfrm>
          <a:prstGeom prst="rect">
            <a:avLst/>
          </a:prstGeom>
        </p:spPr>
      </p:pic>
      <p:sp>
        <p:nvSpPr>
          <p:cNvPr id="10" name="矩形: 圆角 9">
            <a:extLst>
              <a:ext uri="{FF2B5EF4-FFF2-40B4-BE49-F238E27FC236}">
                <a16:creationId xmlns:a16="http://schemas.microsoft.com/office/drawing/2014/main" id="{E6189C21-C0BF-86E9-2379-9A9E9FA06778}"/>
              </a:ext>
            </a:extLst>
          </p:cNvPr>
          <p:cNvSpPr/>
          <p:nvPr/>
        </p:nvSpPr>
        <p:spPr bwMode="auto">
          <a:xfrm>
            <a:off x="3560076" y="4420605"/>
            <a:ext cx="2040357" cy="876819"/>
          </a:xfrm>
          <a:prstGeom prst="roundRect">
            <a:avLst/>
          </a:prstGeom>
          <a:noFill/>
          <a:ln w="28575" cap="flat" cmpd="sng" algn="ctr">
            <a:solidFill>
              <a:srgbClr val="FF0000"/>
            </a:solidFill>
            <a:prstDash val="sysDash"/>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7">
            <p14:nvContentPartPr>
              <p14:cNvPr id="2" name="墨迹 1">
                <a:extLst>
                  <a:ext uri="{FF2B5EF4-FFF2-40B4-BE49-F238E27FC236}">
                    <a16:creationId xmlns:a16="http://schemas.microsoft.com/office/drawing/2014/main" id="{2DE05306-57B9-1999-E3F5-50D6C8B759DC}"/>
                  </a:ext>
                </a:extLst>
              </p14:cNvPr>
              <p14:cNvContentPartPr/>
              <p14:nvPr/>
            </p14:nvContentPartPr>
            <p14:xfrm>
              <a:off x="5537020" y="4914610"/>
              <a:ext cx="6840" cy="70200"/>
            </p14:xfrm>
          </p:contentPart>
        </mc:Choice>
        <mc:Fallback xmlns="">
          <p:pic>
            <p:nvPicPr>
              <p:cNvPr id="2" name="墨迹 1">
                <a:extLst>
                  <a:ext uri="{FF2B5EF4-FFF2-40B4-BE49-F238E27FC236}">
                    <a16:creationId xmlns:a16="http://schemas.microsoft.com/office/drawing/2014/main" id="{2DE05306-57B9-1999-E3F5-50D6C8B759DC}"/>
                  </a:ext>
                </a:extLst>
              </p:cNvPr>
              <p:cNvPicPr/>
              <p:nvPr/>
            </p:nvPicPr>
            <p:blipFill>
              <a:blip r:embed="rId8"/>
              <a:stretch>
                <a:fillRect/>
              </a:stretch>
            </p:blipFill>
            <p:spPr>
              <a:xfrm>
                <a:off x="5474380" y="4851970"/>
                <a:ext cx="1324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墨迹 10">
                <a:extLst>
                  <a:ext uri="{FF2B5EF4-FFF2-40B4-BE49-F238E27FC236}">
                    <a16:creationId xmlns:a16="http://schemas.microsoft.com/office/drawing/2014/main" id="{151A49B4-0FF9-FE2F-E1B4-17BD9D69D2F3}"/>
                  </a:ext>
                </a:extLst>
              </p14:cNvPr>
              <p14:cNvContentPartPr/>
              <p14:nvPr/>
            </p14:nvContentPartPr>
            <p14:xfrm>
              <a:off x="10369300" y="4896610"/>
              <a:ext cx="20160" cy="31320"/>
            </p14:xfrm>
          </p:contentPart>
        </mc:Choice>
        <mc:Fallback xmlns="">
          <p:pic>
            <p:nvPicPr>
              <p:cNvPr id="11" name="墨迹 10">
                <a:extLst>
                  <a:ext uri="{FF2B5EF4-FFF2-40B4-BE49-F238E27FC236}">
                    <a16:creationId xmlns:a16="http://schemas.microsoft.com/office/drawing/2014/main" id="{151A49B4-0FF9-FE2F-E1B4-17BD9D69D2F3}"/>
                  </a:ext>
                </a:extLst>
              </p:cNvPr>
              <p:cNvPicPr/>
              <p:nvPr/>
            </p:nvPicPr>
            <p:blipFill>
              <a:blip r:embed="rId10"/>
              <a:stretch>
                <a:fillRect/>
              </a:stretch>
            </p:blipFill>
            <p:spPr>
              <a:xfrm>
                <a:off x="10306660" y="4833610"/>
                <a:ext cx="145800" cy="156960"/>
              </a:xfrm>
              <a:prstGeom prst="rect">
                <a:avLst/>
              </a:prstGeom>
            </p:spPr>
          </p:pic>
        </mc:Fallback>
      </mc:AlternateContent>
    </p:spTree>
    <p:extLst>
      <p:ext uri="{BB962C8B-B14F-4D97-AF65-F5344CB8AC3E}">
        <p14:creationId xmlns:p14="http://schemas.microsoft.com/office/powerpoint/2010/main" val="2706913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fld id="{89DB14B3-731A-4352-BC82-B1993596BD11}" type="slidenum">
              <a:rPr lang="zh-CN" altLang="en-US" smtClean="0"/>
              <a:pPr/>
              <a:t>19</a:t>
            </a:fld>
            <a:endParaRPr lang="zh-CN" altLang="en-US" dirty="0"/>
          </a:p>
        </p:txBody>
      </p:sp>
      <p:sp>
        <p:nvSpPr>
          <p:cNvPr id="5" name="文本框 4">
            <a:extLst>
              <a:ext uri="{FF2B5EF4-FFF2-40B4-BE49-F238E27FC236}">
                <a16:creationId xmlns:a16="http://schemas.microsoft.com/office/drawing/2014/main" id="{6963C7D7-5C28-844A-6CF9-3E6D0208416E}"/>
              </a:ext>
            </a:extLst>
          </p:cNvPr>
          <p:cNvSpPr txBox="1"/>
          <p:nvPr/>
        </p:nvSpPr>
        <p:spPr>
          <a:xfrm>
            <a:off x="640685" y="196515"/>
            <a:ext cx="10530307" cy="743986"/>
          </a:xfrm>
          <a:prstGeom prst="rect">
            <a:avLst/>
          </a:prstGeom>
          <a:noFill/>
        </p:spPr>
        <p:txBody>
          <a:bodyPr wrap="square" rtlCol="0">
            <a:spAutoFit/>
          </a:bodyPr>
          <a:lstStyle>
            <a:defPPr>
              <a:defRPr lang="zh-CN"/>
            </a:defPPr>
            <a:lvl1pPr>
              <a:lnSpc>
                <a:spcPct val="200000"/>
              </a:lnSpc>
              <a:defRPr kumimoji="1">
                <a:latin typeface="Microsoft YaHei" panose="020B0503020204020204" pitchFamily="34" charset="-122"/>
                <a:ea typeface="Microsoft YaHei" panose="020B0503020204020204" pitchFamily="34" charset="-122"/>
              </a:defRPr>
            </a:lvl1pPr>
          </a:lstStyle>
          <a:p>
            <a:pPr>
              <a:lnSpc>
                <a:spcPct val="150000"/>
              </a:lnSpc>
            </a:pPr>
            <a:r>
              <a:rPr lang="zh-CN" altLang="en-US" sz="3200" b="1" dirty="0">
                <a:solidFill>
                  <a:srgbClr val="04437D"/>
                </a:solidFill>
              </a:rPr>
              <a:t>主要研究内容三  </a:t>
            </a:r>
            <a:r>
              <a:rPr lang="zh-CN" altLang="en-US" sz="2400" b="1" dirty="0">
                <a:solidFill>
                  <a:srgbClr val="04437D"/>
                </a:solidFill>
              </a:rPr>
              <a:t>基于深度域适应网络的故障诊断</a:t>
            </a:r>
            <a:endParaRPr lang="en-US" altLang="zh-CN" sz="2400" b="1" dirty="0">
              <a:solidFill>
                <a:srgbClr val="04437D"/>
              </a:solidFill>
            </a:endParaRPr>
          </a:p>
        </p:txBody>
      </p:sp>
      <p:sp>
        <p:nvSpPr>
          <p:cNvPr id="25" name="文本框 24">
            <a:extLst>
              <a:ext uri="{FF2B5EF4-FFF2-40B4-BE49-F238E27FC236}">
                <a16:creationId xmlns:a16="http://schemas.microsoft.com/office/drawing/2014/main" id="{37320ADF-78C3-FF5E-C9EC-657E63A93F99}"/>
              </a:ext>
            </a:extLst>
          </p:cNvPr>
          <p:cNvSpPr txBox="1"/>
          <p:nvPr/>
        </p:nvSpPr>
        <p:spPr>
          <a:xfrm>
            <a:off x="538756" y="990805"/>
            <a:ext cx="2190269" cy="540341"/>
          </a:xfrm>
          <a:prstGeom prst="rect">
            <a:avLst/>
          </a:prstGeom>
          <a:noFill/>
        </p:spPr>
        <p:txBody>
          <a:bodyPr wrap="square" rtlCol="0" anchor="t">
            <a:spAutoFit/>
          </a:bodyPr>
          <a:lstStyle/>
          <a:p>
            <a:pPr fontAlgn="auto">
              <a:lnSpc>
                <a:spcPct val="150000"/>
              </a:lnSpc>
              <a:buClr>
                <a:srgbClr val="0C396A"/>
              </a:buClr>
              <a:buSzPct val="100000"/>
            </a:pPr>
            <a:r>
              <a:rPr kumimoji="1" lang="zh-CN" altLang="en-US" sz="2200" b="1" dirty="0">
                <a:solidFill>
                  <a:srgbClr val="04437D"/>
                </a:solidFill>
                <a:latin typeface="Microsoft YaHei" panose="020B0503020204020204" pitchFamily="34" charset="-122"/>
                <a:ea typeface="Microsoft YaHei" panose="020B0503020204020204" pitchFamily="34" charset="-122"/>
                <a:sym typeface="+mn-ea"/>
              </a:rPr>
              <a:t>最大均值差异 </a:t>
            </a:r>
            <a:endParaRPr kumimoji="1" lang="zh-CN" altLang="en-US" sz="2200" b="1" dirty="0">
              <a:solidFill>
                <a:srgbClr val="FF0000"/>
              </a:solidFill>
              <a:latin typeface="Microsoft YaHei" panose="020B0503020204020204" pitchFamily="34" charset="-122"/>
              <a:ea typeface="Microsoft YaHei" panose="020B0503020204020204" pitchFamily="34" charset="-122"/>
              <a:sym typeface="+mn-ea"/>
            </a:endParaRP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CF07012C-7E5D-1CEB-BC0D-A88159FA609C}"/>
                  </a:ext>
                </a:extLst>
              </p:cNvPr>
              <p:cNvSpPr txBox="1"/>
              <p:nvPr/>
            </p:nvSpPr>
            <p:spPr>
              <a:xfrm>
                <a:off x="411165" y="1727274"/>
                <a:ext cx="10907395" cy="1323439"/>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b="1" dirty="0">
                    <a:solidFill>
                      <a:srgbClr val="04437D"/>
                    </a:solidFill>
                    <a:latin typeface="微软雅黑" panose="020B0503020204020204" pitchFamily="34" charset="-122"/>
                    <a:ea typeface="微软雅黑" panose="020B0503020204020204" pitchFamily="34" charset="-122"/>
                  </a:rPr>
                  <a:t>假设</a:t>
                </a:r>
                <a:r>
                  <a:rPr lang="en-US" altLang="zh-CN" sz="1600" b="1" dirty="0">
                    <a:solidFill>
                      <a:srgbClr val="04437D"/>
                    </a:solidFill>
                    <a:latin typeface="微软雅黑" panose="020B0503020204020204" pitchFamily="34" charset="-122"/>
                    <a:ea typeface="微软雅黑" panose="020B0503020204020204" pitchFamily="34" charset="-122"/>
                  </a:rPr>
                  <a:t>F</a:t>
                </a:r>
                <a:r>
                  <a:rPr lang="zh-CN" altLang="en-US" sz="1600" b="1" dirty="0">
                    <a:solidFill>
                      <a:srgbClr val="04437D"/>
                    </a:solidFill>
                    <a:latin typeface="微软雅黑" panose="020B0503020204020204" pitchFamily="34" charset="-122"/>
                    <a:ea typeface="微软雅黑" panose="020B0503020204020204" pitchFamily="34" charset="-122"/>
                  </a:rPr>
                  <a:t>是一个有多个分布的函数集，此时在</a:t>
                </a:r>
                <a:r>
                  <a:rPr lang="en-US" altLang="zh-CN" sz="1600" b="1" dirty="0">
                    <a:solidFill>
                      <a:srgbClr val="04437D"/>
                    </a:solidFill>
                    <a:latin typeface="微软雅黑" panose="020B0503020204020204" pitchFamily="34" charset="-122"/>
                    <a:ea typeface="微软雅黑" panose="020B0503020204020204" pitchFamily="34" charset="-122"/>
                  </a:rPr>
                  <a:t>F</a:t>
                </a:r>
                <a:r>
                  <a:rPr lang="zh-CN" altLang="en-US" sz="1600" b="1" dirty="0">
                    <a:solidFill>
                      <a:srgbClr val="04437D"/>
                    </a:solidFill>
                    <a:latin typeface="微软雅黑" panose="020B0503020204020204" pitchFamily="34" charset="-122"/>
                    <a:ea typeface="微软雅黑" panose="020B0503020204020204" pitchFamily="34" charset="-122"/>
                  </a:rPr>
                  <a:t>中寻找一个能够将变量映射到高维再生核希尔伯特空间的</a:t>
                </a:r>
                <a:r>
                  <a:rPr lang="zh-CN" altLang="en-US" sz="1600" b="1" dirty="0">
                    <a:solidFill>
                      <a:srgbClr val="FF0000"/>
                    </a:solidFill>
                    <a:latin typeface="微软雅黑" panose="020B0503020204020204" pitchFamily="34" charset="-122"/>
                    <a:ea typeface="微软雅黑" panose="020B0503020204020204" pitchFamily="34" charset="-122"/>
                  </a:rPr>
                  <a:t>映射函数</a:t>
                </a:r>
                <a:r>
                  <a:rPr lang="en-US" altLang="zh-CN" sz="1600" b="1" dirty="0">
                    <a:solidFill>
                      <a:srgbClr val="FF0000"/>
                    </a:solidFill>
                    <a:latin typeface="微软雅黑" panose="020B0503020204020204" pitchFamily="34" charset="-122"/>
                    <a:ea typeface="微软雅黑" panose="020B0503020204020204" pitchFamily="34" charset="-122"/>
                  </a:rPr>
                  <a:t>f</a:t>
                </a:r>
                <a:r>
                  <a:rPr lang="zh-CN" altLang="en-US" sz="1600" b="1" dirty="0">
                    <a:solidFill>
                      <a:srgbClr val="04437D"/>
                    </a:solidFill>
                    <a:latin typeface="微软雅黑" panose="020B0503020204020204" pitchFamily="34" charset="-122"/>
                    <a:ea typeface="微软雅黑" panose="020B0503020204020204" pitchFamily="34" charset="-122"/>
                  </a:rPr>
                  <a:t>，使得</a:t>
                </a:r>
                <a:r>
                  <a:rPr lang="zh-CN" altLang="en-US" sz="1600" b="1" dirty="0">
                    <a:solidFill>
                      <a:srgbClr val="FF0000"/>
                    </a:solidFill>
                    <a:latin typeface="微软雅黑" panose="020B0503020204020204" pitchFamily="34" charset="-122"/>
                    <a:ea typeface="微软雅黑" panose="020B0503020204020204" pitchFamily="34" charset="-122"/>
                  </a:rPr>
                  <a:t>期望的差值</a:t>
                </a:r>
                <a14:m>
                  <m:oMath xmlns:m="http://schemas.openxmlformats.org/officeDocument/2006/math">
                    <m:r>
                      <a:rPr lang="en-US" altLang="zh-CN" sz="1600" b="1" i="1" smtClean="0">
                        <a:solidFill>
                          <a:srgbClr val="04437D"/>
                        </a:solidFill>
                        <a:latin typeface="Cambria Math" panose="02040503050406030204" pitchFamily="18" charset="0"/>
                        <a:ea typeface="微软雅黑" panose="020B0503020204020204" pitchFamily="34" charset="-122"/>
                      </a:rPr>
                      <m:t>|</m:t>
                    </m:r>
                    <m:r>
                      <a:rPr lang="en-US" altLang="zh-CN" sz="1600" b="1" i="1" smtClean="0">
                        <a:solidFill>
                          <a:srgbClr val="04437D"/>
                        </a:solidFill>
                        <a:latin typeface="Cambria Math" panose="02040503050406030204" pitchFamily="18" charset="0"/>
                        <a:ea typeface="微软雅黑" panose="020B0503020204020204" pitchFamily="34" charset="-122"/>
                      </a:rPr>
                      <m:t>𝒎𝒆𝒂𝒏𝒇</m:t>
                    </m:r>
                    <m:d>
                      <m:dPr>
                        <m:ctrlPr>
                          <a:rPr lang="en-US" altLang="zh-CN" sz="1600" b="1" i="1" smtClean="0">
                            <a:solidFill>
                              <a:srgbClr val="04437D"/>
                            </a:solidFill>
                            <a:latin typeface="Cambria Math" panose="02040503050406030204" pitchFamily="18" charset="0"/>
                            <a:ea typeface="微软雅黑" panose="020B0503020204020204" pitchFamily="34" charset="-122"/>
                          </a:rPr>
                        </m:ctrlPr>
                      </m:dPr>
                      <m:e>
                        <m:r>
                          <a:rPr lang="en-US" altLang="zh-CN" sz="1600" b="1" i="1" smtClean="0">
                            <a:solidFill>
                              <a:srgbClr val="04437D"/>
                            </a:solidFill>
                            <a:latin typeface="Cambria Math" panose="02040503050406030204" pitchFamily="18" charset="0"/>
                            <a:ea typeface="微软雅黑" panose="020B0503020204020204" pitchFamily="34" charset="-122"/>
                          </a:rPr>
                          <m:t>𝑷</m:t>
                        </m:r>
                      </m:e>
                    </m:d>
                    <m:r>
                      <a:rPr lang="en-US" altLang="zh-CN" sz="1600" b="1" i="1" smtClean="0">
                        <a:solidFill>
                          <a:srgbClr val="04437D"/>
                        </a:solidFill>
                        <a:latin typeface="Cambria Math" panose="02040503050406030204" pitchFamily="18" charset="0"/>
                        <a:ea typeface="微软雅黑" panose="020B0503020204020204" pitchFamily="34" charset="-122"/>
                      </a:rPr>
                      <m:t>−</m:t>
                    </m:r>
                    <m:r>
                      <a:rPr lang="en-US" altLang="zh-CN" sz="1600" b="1" i="1" smtClean="0">
                        <a:solidFill>
                          <a:srgbClr val="04437D"/>
                        </a:solidFill>
                        <a:latin typeface="Cambria Math" panose="02040503050406030204" pitchFamily="18" charset="0"/>
                        <a:ea typeface="微软雅黑" panose="020B0503020204020204" pitchFamily="34" charset="-122"/>
                      </a:rPr>
                      <m:t>𝒎𝒆𝒂𝒏𝒇</m:t>
                    </m:r>
                    <m:r>
                      <a:rPr lang="en-US" altLang="zh-CN" sz="1600" b="1" i="1" smtClean="0">
                        <a:solidFill>
                          <a:srgbClr val="04437D"/>
                        </a:solidFill>
                        <a:latin typeface="Cambria Math" panose="02040503050406030204" pitchFamily="18" charset="0"/>
                        <a:ea typeface="微软雅黑" panose="020B0503020204020204" pitchFamily="34" charset="-122"/>
                      </a:rPr>
                      <m:t>(</m:t>
                    </m:r>
                    <m:r>
                      <a:rPr lang="en-US" altLang="zh-CN" sz="1600" b="1" i="1" smtClean="0">
                        <a:solidFill>
                          <a:srgbClr val="04437D"/>
                        </a:solidFill>
                        <a:latin typeface="Cambria Math" panose="02040503050406030204" pitchFamily="18" charset="0"/>
                        <a:ea typeface="微软雅黑" panose="020B0503020204020204" pitchFamily="34" charset="-122"/>
                      </a:rPr>
                      <m:t>𝒒</m:t>
                    </m:r>
                    <m:r>
                      <a:rPr lang="en-US" altLang="zh-CN" sz="1600" b="1" i="1" smtClean="0">
                        <a:solidFill>
                          <a:srgbClr val="04437D"/>
                        </a:solidFill>
                        <a:latin typeface="Cambria Math" panose="02040503050406030204" pitchFamily="18" charset="0"/>
                        <a:ea typeface="微软雅黑" panose="020B0503020204020204" pitchFamily="34" charset="-122"/>
                      </a:rPr>
                      <m:t>)|</m:t>
                    </m:r>
                  </m:oMath>
                </a14:m>
                <a:r>
                  <a:rPr lang="zh-CN" altLang="en-US" sz="1600" b="1" dirty="0">
                    <a:solidFill>
                      <a:srgbClr val="04437D"/>
                    </a:solidFill>
                    <a:latin typeface="微软雅黑" panose="020B0503020204020204" pitchFamily="34" charset="-122"/>
                    <a:ea typeface="微软雅黑" panose="020B0503020204020204" pitchFamily="34" charset="-122"/>
                  </a:rPr>
                  <a:t>有</a:t>
                </a:r>
                <a:r>
                  <a:rPr lang="zh-CN" altLang="en-US" sz="1600" b="1" dirty="0">
                    <a:solidFill>
                      <a:srgbClr val="FF0000"/>
                    </a:solidFill>
                    <a:latin typeface="微软雅黑" panose="020B0503020204020204" pitchFamily="34" charset="-122"/>
                    <a:ea typeface="微软雅黑" panose="020B0503020204020204" pitchFamily="34" charset="-122"/>
                  </a:rPr>
                  <a:t>最大值</a:t>
                </a:r>
                <a:r>
                  <a:rPr lang="zh-CN" altLang="en-US" sz="1600" b="1" dirty="0">
                    <a:solidFill>
                      <a:srgbClr val="04437D"/>
                    </a:solidFill>
                    <a:latin typeface="微软雅黑" panose="020B0503020204020204" pitchFamily="34" charset="-122"/>
                    <a:ea typeface="微软雅黑" panose="020B0503020204020204" pitchFamily="34" charset="-122"/>
                  </a:rPr>
                  <a:t>，即为</a:t>
                </a:r>
                <a:r>
                  <a:rPr lang="en-US" altLang="zh-CN" sz="1600" b="1" dirty="0">
                    <a:solidFill>
                      <a:srgbClr val="04437D"/>
                    </a:solidFill>
                    <a:latin typeface="微软雅黑" panose="020B0503020204020204" pitchFamily="34" charset="-122"/>
                    <a:ea typeface="微软雅黑" panose="020B0503020204020204" pitchFamily="34" charset="-122"/>
                  </a:rPr>
                  <a:t>MMD</a:t>
                </a:r>
                <a:r>
                  <a:rPr lang="zh-CN" altLang="en-US" sz="1600" b="1" dirty="0">
                    <a:solidFill>
                      <a:srgbClr val="04437D"/>
                    </a:solidFill>
                    <a:latin typeface="微软雅黑" panose="020B0503020204020204" pitchFamily="34" charset="-122"/>
                    <a:ea typeface="微软雅黑" panose="020B0503020204020204" pitchFamily="34" charset="-122"/>
                  </a:rPr>
                  <a:t>。</a:t>
                </a:r>
                <a:endParaRPr lang="en-US" altLang="zh-CN" sz="1600" b="1" dirty="0">
                  <a:solidFill>
                    <a:srgbClr val="04437D"/>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endParaRPr lang="en-US" altLang="zh-CN" sz="1600" b="1" dirty="0">
                  <a:solidFill>
                    <a:srgbClr val="04437D"/>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1600" b="1" dirty="0">
                    <a:solidFill>
                      <a:srgbClr val="04437D"/>
                    </a:solidFill>
                    <a:latin typeface="微软雅黑" panose="020B0503020204020204" pitchFamily="34" charset="-122"/>
                    <a:ea typeface="微软雅黑" panose="020B0503020204020204" pitchFamily="34" charset="-122"/>
                  </a:rPr>
                  <a:t>若两个随机变量的分布不相同，那么使得两个分布之间差距最大的那个距离被用来作为度量两个随机变量距离的标准。</a:t>
                </a:r>
              </a:p>
              <a:p>
                <a:pPr marL="285750" indent="-285750">
                  <a:buFont typeface="Wingdings" panose="05000000000000000000" pitchFamily="2" charset="2"/>
                  <a:buChar char="Ø"/>
                </a:pPr>
                <a:endParaRPr lang="zh-CN" altLang="en-US" sz="1600" b="1" dirty="0">
                  <a:solidFill>
                    <a:srgbClr val="04437D"/>
                  </a:solidFill>
                  <a:latin typeface="微软雅黑" panose="020B0503020204020204" pitchFamily="34" charset="-122"/>
                  <a:ea typeface="微软雅黑" panose="020B0503020204020204" pitchFamily="34" charset="-122"/>
                </a:endParaRPr>
              </a:p>
            </p:txBody>
          </p:sp>
        </mc:Choice>
        <mc:Fallback xmlns="">
          <p:sp>
            <p:nvSpPr>
              <p:cNvPr id="6" name="文本框 5">
                <a:extLst>
                  <a:ext uri="{FF2B5EF4-FFF2-40B4-BE49-F238E27FC236}">
                    <a16:creationId xmlns:a16="http://schemas.microsoft.com/office/drawing/2014/main" id="{CF07012C-7E5D-1CEB-BC0D-A88159FA609C}"/>
                  </a:ext>
                </a:extLst>
              </p:cNvPr>
              <p:cNvSpPr txBox="1">
                <a:spLocks noRot="1" noChangeAspect="1" noMove="1" noResize="1" noEditPoints="1" noAdjustHandles="1" noChangeArrowheads="1" noChangeShapeType="1" noTextEdit="1"/>
              </p:cNvSpPr>
              <p:nvPr/>
            </p:nvSpPr>
            <p:spPr>
              <a:xfrm>
                <a:off x="411165" y="1727274"/>
                <a:ext cx="10907395" cy="1323439"/>
              </a:xfrm>
              <a:prstGeom prst="rect">
                <a:avLst/>
              </a:prstGeom>
              <a:blipFill>
                <a:blip r:embed="rId3"/>
                <a:stretch>
                  <a:fillRect l="-223" t="-1382" r="-1453"/>
                </a:stretch>
              </a:blipFill>
            </p:spPr>
            <p:txBody>
              <a:bodyPr/>
              <a:lstStyle/>
              <a:p>
                <a:r>
                  <a:rPr lang="zh-CN" altLang="en-US">
                    <a:noFill/>
                  </a:rPr>
                  <a:t> </a:t>
                </a:r>
              </a:p>
            </p:txBody>
          </p:sp>
        </mc:Fallback>
      </mc:AlternateContent>
      <p:pic>
        <p:nvPicPr>
          <p:cNvPr id="10" name="图片 9">
            <a:extLst>
              <a:ext uri="{FF2B5EF4-FFF2-40B4-BE49-F238E27FC236}">
                <a16:creationId xmlns:a16="http://schemas.microsoft.com/office/drawing/2014/main" id="{12D37E27-7E59-A7EE-1440-42A6214FFFA2}"/>
              </a:ext>
            </a:extLst>
          </p:cNvPr>
          <p:cNvPicPr>
            <a:picLocks noChangeAspect="1"/>
          </p:cNvPicPr>
          <p:nvPr/>
        </p:nvPicPr>
        <p:blipFill rotWithShape="1">
          <a:blip r:embed="rId4"/>
          <a:srcRect l="4337" r="7157"/>
          <a:stretch/>
        </p:blipFill>
        <p:spPr>
          <a:xfrm>
            <a:off x="347330" y="3208791"/>
            <a:ext cx="4628707" cy="2538217"/>
          </a:xfrm>
          <a:prstGeom prst="rect">
            <a:avLst/>
          </a:prstGeom>
        </p:spPr>
      </p:pic>
      <p:pic>
        <p:nvPicPr>
          <p:cNvPr id="11" name="图片 10">
            <a:extLst>
              <a:ext uri="{FF2B5EF4-FFF2-40B4-BE49-F238E27FC236}">
                <a16:creationId xmlns:a16="http://schemas.microsoft.com/office/drawing/2014/main" id="{811651F1-5C32-148D-266F-CA321BD00ADA}"/>
              </a:ext>
            </a:extLst>
          </p:cNvPr>
          <p:cNvPicPr>
            <a:picLocks noChangeAspect="1"/>
          </p:cNvPicPr>
          <p:nvPr/>
        </p:nvPicPr>
        <p:blipFill>
          <a:blip r:embed="rId5"/>
          <a:stretch>
            <a:fillRect/>
          </a:stretch>
        </p:blipFill>
        <p:spPr>
          <a:xfrm>
            <a:off x="4896316" y="3208791"/>
            <a:ext cx="7295684" cy="2174346"/>
          </a:xfrm>
          <a:prstGeom prst="rect">
            <a:avLst/>
          </a:prstGeom>
        </p:spPr>
      </p:pic>
      <mc:AlternateContent xmlns:mc="http://schemas.openxmlformats.org/markup-compatibility/2006" xmlns:p14="http://schemas.microsoft.com/office/powerpoint/2010/main">
        <mc:Choice Requires="p14">
          <p:contentPart p14:bwMode="auto" r:id="rId6">
            <p14:nvContentPartPr>
              <p14:cNvPr id="2" name="墨迹 1">
                <a:extLst>
                  <a:ext uri="{FF2B5EF4-FFF2-40B4-BE49-F238E27FC236}">
                    <a16:creationId xmlns:a16="http://schemas.microsoft.com/office/drawing/2014/main" id="{64F58F83-8ACE-EA93-2B03-8F62A823D6E3}"/>
                  </a:ext>
                </a:extLst>
              </p14:cNvPr>
              <p14:cNvContentPartPr/>
              <p14:nvPr/>
            </p14:nvContentPartPr>
            <p14:xfrm>
              <a:off x="2202700" y="5568600"/>
              <a:ext cx="7200" cy="70560"/>
            </p14:xfrm>
          </p:contentPart>
        </mc:Choice>
        <mc:Fallback xmlns="">
          <p:pic>
            <p:nvPicPr>
              <p:cNvPr id="2" name="墨迹 1">
                <a:extLst>
                  <a:ext uri="{FF2B5EF4-FFF2-40B4-BE49-F238E27FC236}">
                    <a16:creationId xmlns:a16="http://schemas.microsoft.com/office/drawing/2014/main" id="{64F58F83-8ACE-EA93-2B03-8F62A823D6E3}"/>
                  </a:ext>
                </a:extLst>
              </p:cNvPr>
              <p:cNvPicPr/>
              <p:nvPr/>
            </p:nvPicPr>
            <p:blipFill>
              <a:blip r:embed="rId7"/>
              <a:stretch>
                <a:fillRect/>
              </a:stretch>
            </p:blipFill>
            <p:spPr>
              <a:xfrm>
                <a:off x="2140060" y="5505960"/>
                <a:ext cx="1328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墨迹 2">
                <a:extLst>
                  <a:ext uri="{FF2B5EF4-FFF2-40B4-BE49-F238E27FC236}">
                    <a16:creationId xmlns:a16="http://schemas.microsoft.com/office/drawing/2014/main" id="{1DB9C909-D46C-80F9-280A-9AFFAA81C7BD}"/>
                  </a:ext>
                </a:extLst>
              </p14:cNvPr>
              <p14:cNvContentPartPr/>
              <p14:nvPr/>
            </p14:nvContentPartPr>
            <p14:xfrm>
              <a:off x="11409340" y="5061000"/>
              <a:ext cx="128880" cy="38520"/>
            </p14:xfrm>
          </p:contentPart>
        </mc:Choice>
        <mc:Fallback xmlns="">
          <p:pic>
            <p:nvPicPr>
              <p:cNvPr id="3" name="墨迹 2">
                <a:extLst>
                  <a:ext uri="{FF2B5EF4-FFF2-40B4-BE49-F238E27FC236}">
                    <a16:creationId xmlns:a16="http://schemas.microsoft.com/office/drawing/2014/main" id="{1DB9C909-D46C-80F9-280A-9AFFAA81C7BD}"/>
                  </a:ext>
                </a:extLst>
              </p:cNvPr>
              <p:cNvPicPr/>
              <p:nvPr/>
            </p:nvPicPr>
            <p:blipFill>
              <a:blip r:embed="rId9"/>
              <a:stretch>
                <a:fillRect/>
              </a:stretch>
            </p:blipFill>
            <p:spPr>
              <a:xfrm>
                <a:off x="11346700" y="4998000"/>
                <a:ext cx="254520" cy="164160"/>
              </a:xfrm>
              <a:prstGeom prst="rect">
                <a:avLst/>
              </a:prstGeom>
            </p:spPr>
          </p:pic>
        </mc:Fallback>
      </mc:AlternateContent>
    </p:spTree>
    <p:extLst>
      <p:ext uri="{BB962C8B-B14F-4D97-AF65-F5344CB8AC3E}">
        <p14:creationId xmlns:p14="http://schemas.microsoft.com/office/powerpoint/2010/main" val="1051663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1264" y="360930"/>
            <a:ext cx="1831947" cy="584775"/>
          </a:xfrm>
        </p:spPr>
        <p:txBody>
          <a:bodyPr/>
          <a:lstStyle/>
          <a:p>
            <a:r>
              <a:rPr lang="zh-CN" altLang="en-US" sz="3200" b="1" spc="600" dirty="0">
                <a:solidFill>
                  <a:srgbClr val="04437D"/>
                </a:solidFill>
                <a:latin typeface="Microsoft YaHei" panose="020B0503020204020204" pitchFamily="34" charset="-122"/>
                <a:ea typeface="Microsoft YaHei" panose="020B0503020204020204" pitchFamily="34" charset="-122"/>
                <a:cs typeface="SimHei" charset="-122"/>
              </a:rPr>
              <a:t>目录</a:t>
            </a:r>
          </a:p>
        </p:txBody>
      </p:sp>
      <p:sp>
        <p:nvSpPr>
          <p:cNvPr id="4" name="幻灯片编号占位符 3"/>
          <p:cNvSpPr>
            <a:spLocks noGrp="1"/>
          </p:cNvSpPr>
          <p:nvPr>
            <p:ph type="sldNum" sz="quarter" idx="12"/>
          </p:nvPr>
        </p:nvSpPr>
        <p:spPr/>
        <p:txBody>
          <a:bodyPr/>
          <a:lstStyle/>
          <a:p>
            <a:fld id="{89DB14B3-731A-4352-BC82-B1993596BD11}" type="slidenum">
              <a:rPr lang="zh-CN" altLang="en-US" smtClean="0"/>
              <a:pPr/>
              <a:t>2</a:t>
            </a:fld>
            <a:endParaRPr lang="zh-CN" altLang="en-US" dirty="0"/>
          </a:p>
        </p:txBody>
      </p:sp>
      <p:grpSp>
        <p:nvGrpSpPr>
          <p:cNvPr id="16" name="Group 544">
            <a:extLst>
              <a:ext uri="{FF2B5EF4-FFF2-40B4-BE49-F238E27FC236}">
                <a16:creationId xmlns:a16="http://schemas.microsoft.com/office/drawing/2014/main" id="{F5E557F3-0646-0332-57EC-FDE65E717A72}"/>
              </a:ext>
            </a:extLst>
          </p:cNvPr>
          <p:cNvGrpSpPr/>
          <p:nvPr/>
        </p:nvGrpSpPr>
        <p:grpSpPr bwMode="auto">
          <a:xfrm>
            <a:off x="2689650" y="1700914"/>
            <a:ext cx="6743700" cy="693071"/>
            <a:chOff x="871438" y="3030034"/>
            <a:chExt cx="9786143" cy="835025"/>
          </a:xfrm>
        </p:grpSpPr>
        <p:sp>
          <p:nvSpPr>
            <p:cNvPr id="17" name="Rectangle 1215">
              <a:extLst>
                <a:ext uri="{FF2B5EF4-FFF2-40B4-BE49-F238E27FC236}">
                  <a16:creationId xmlns:a16="http://schemas.microsoft.com/office/drawing/2014/main" id="{8766A458-2CFE-AE3B-0F38-A1D8F7A9E715}"/>
                </a:ext>
              </a:extLst>
            </p:cNvPr>
            <p:cNvSpPr>
              <a:spLocks noChangeArrowheads="1"/>
            </p:cNvSpPr>
            <p:nvPr/>
          </p:nvSpPr>
          <p:spPr bwMode="auto">
            <a:xfrm>
              <a:off x="871438" y="3030034"/>
              <a:ext cx="1303232" cy="835024"/>
            </a:xfrm>
            <a:prstGeom prst="rect">
              <a:avLst/>
            </a:prstGeom>
            <a:solidFill>
              <a:srgbClr val="00447C"/>
            </a:solidFill>
            <a:ln>
              <a:noFill/>
            </a:ln>
            <a:effectLst>
              <a:outerShdw dist="35920" dir="2700135" algn="ctr" rotWithShape="0">
                <a:srgbClr val="EEECE1"/>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424180" indent="-136525">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560705" indent="-136525">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698500" indent="-1397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11557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16129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20701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25273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Font typeface="Calibri" panose="020F0502020204030204" pitchFamily="34" charset="0"/>
                <a:buNone/>
              </a:pPr>
              <a:endParaRPr lang="zh-CN" altLang="en-US" sz="1800">
                <a:solidFill>
                  <a:srgbClr val="000000"/>
                </a:solidFill>
                <a:sym typeface="Arial" panose="020B0604020202090204" pitchFamily="34" charset="0"/>
              </a:endParaRPr>
            </a:p>
          </p:txBody>
        </p:sp>
        <p:sp>
          <p:nvSpPr>
            <p:cNvPr id="18" name="Rectangle 1217">
              <a:extLst>
                <a:ext uri="{FF2B5EF4-FFF2-40B4-BE49-F238E27FC236}">
                  <a16:creationId xmlns:a16="http://schemas.microsoft.com/office/drawing/2014/main" id="{3126CDDC-AC41-363F-9A33-2AA47AB7DA9D}"/>
                </a:ext>
              </a:extLst>
            </p:cNvPr>
            <p:cNvSpPr>
              <a:spLocks noChangeArrowheads="1"/>
            </p:cNvSpPr>
            <p:nvPr/>
          </p:nvSpPr>
          <p:spPr bwMode="auto">
            <a:xfrm>
              <a:off x="2363319" y="3030036"/>
              <a:ext cx="8294262" cy="835023"/>
            </a:xfrm>
            <a:prstGeom prst="rect">
              <a:avLst/>
            </a:prstGeom>
            <a:noFill/>
            <a:ln w="28575">
              <a:solidFill>
                <a:srgbClr val="00447C"/>
              </a:solid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Font typeface="Calibri" panose="020F0502020204030204" pitchFamily="34" charset="0"/>
                <a:buNone/>
              </a:pPr>
              <a:endParaRPr lang="zh-CN" altLang="en-US" sz="1800">
                <a:solidFill>
                  <a:srgbClr val="000000"/>
                </a:solidFill>
                <a:sym typeface="Arial" panose="020B0604020202090204" pitchFamily="34" charset="0"/>
              </a:endParaRPr>
            </a:p>
          </p:txBody>
        </p:sp>
        <p:sp>
          <p:nvSpPr>
            <p:cNvPr id="19" name="Rectangle 1219">
              <a:extLst>
                <a:ext uri="{FF2B5EF4-FFF2-40B4-BE49-F238E27FC236}">
                  <a16:creationId xmlns:a16="http://schemas.microsoft.com/office/drawing/2014/main" id="{1B6CFFB3-E14F-8D77-0336-16EB8303DA64}"/>
                </a:ext>
              </a:extLst>
            </p:cNvPr>
            <p:cNvSpPr>
              <a:spLocks noChangeArrowheads="1"/>
            </p:cNvSpPr>
            <p:nvPr/>
          </p:nvSpPr>
          <p:spPr bwMode="auto">
            <a:xfrm>
              <a:off x="1059163" y="3173443"/>
              <a:ext cx="930684" cy="523219"/>
            </a:xfrm>
            <a:prstGeom prst="rect">
              <a:avLst/>
            </a:prstGeom>
            <a:solidFill>
              <a:srgbClr val="00447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algn="ctr" eaLnBrk="1" hangingPunct="1">
                <a:lnSpc>
                  <a:spcPct val="100000"/>
                </a:lnSpc>
                <a:spcBef>
                  <a:spcPct val="50000"/>
                </a:spcBef>
                <a:spcAft>
                  <a:spcPct val="0"/>
                </a:spcAft>
                <a:buFont typeface="Calibri" panose="020F0502020204030204" pitchFamily="34" charset="0"/>
                <a:buNone/>
              </a:pPr>
              <a:r>
                <a:rPr lang="zh-CN" altLang="en-US" sz="2400" b="1" dirty="0">
                  <a:solidFill>
                    <a:srgbClr val="FFFFFF"/>
                  </a:solidFill>
                  <a:latin typeface="微软雅黑" panose="020B0503020204020204" pitchFamily="34" charset="-122"/>
                  <a:ea typeface="微软雅黑" panose="020B0503020204020204" pitchFamily="34" charset="-122"/>
                  <a:sym typeface="Arial" panose="020B0604020202090204" pitchFamily="34" charset="0"/>
                </a:rPr>
                <a:t>一</a:t>
              </a:r>
              <a:endParaRPr lang="zh-CN" altLang="zh-CN" sz="1600" dirty="0">
                <a:solidFill>
                  <a:srgbClr val="000000"/>
                </a:solidFill>
              </a:endParaRPr>
            </a:p>
          </p:txBody>
        </p:sp>
        <p:sp>
          <p:nvSpPr>
            <p:cNvPr id="20" name="Rectangle 1221">
              <a:extLst>
                <a:ext uri="{FF2B5EF4-FFF2-40B4-BE49-F238E27FC236}">
                  <a16:creationId xmlns:a16="http://schemas.microsoft.com/office/drawing/2014/main" id="{709EE915-772B-B7DC-B24B-1470100F3B85}"/>
                </a:ext>
              </a:extLst>
            </p:cNvPr>
            <p:cNvSpPr>
              <a:spLocks noChangeArrowheads="1"/>
            </p:cNvSpPr>
            <p:nvPr/>
          </p:nvSpPr>
          <p:spPr bwMode="auto">
            <a:xfrm>
              <a:off x="2917884" y="3226650"/>
              <a:ext cx="7492957" cy="50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a:lnSpc>
                  <a:spcPct val="90000"/>
                </a:lnSpc>
                <a:spcBef>
                  <a:spcPts val="900"/>
                </a:spcBef>
                <a:spcAft>
                  <a:spcPts val="150"/>
                </a:spcAft>
                <a:buClr>
                  <a:srgbClr val="0B4DA2"/>
                </a:buClr>
                <a:buSzPct val="100000"/>
                <a:buFont typeface="Calibri" panose="020F0502020204030204" pitchFamily="34" charset="0"/>
                <a:buChar char=" "/>
                <a:tabLst>
                  <a:tab pos="8521700" algn="r"/>
                </a:tabLst>
                <a:defRPr sz="3200">
                  <a:solidFill>
                    <a:srgbClr val="404040"/>
                  </a:solidFill>
                  <a:latin typeface="Calibri" panose="020F0502020204030204" pitchFamily="34" charset="0"/>
                  <a:ea typeface="宋体" panose="02010600030101010101" pitchFamily="2" charset="-122"/>
                </a:defRPr>
              </a:lvl1pPr>
              <a:lvl2pPr>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9pPr>
            </a:lstStyle>
            <a:p>
              <a:pPr marL="0" lvl="1" eaLnBrk="1" hangingPunct="1">
                <a:lnSpc>
                  <a:spcPct val="100000"/>
                </a:lnSpc>
                <a:spcBef>
                  <a:spcPct val="20000"/>
                </a:spcBef>
                <a:spcAft>
                  <a:spcPct val="0"/>
                </a:spcAft>
                <a:buFont typeface="Calibri" panose="020F0502020204030204" pitchFamily="34" charset="0"/>
                <a:buNone/>
              </a:pPr>
              <a:r>
                <a:rPr lang="zh-CN" altLang="en-US" sz="2400" b="1" dirty="0">
                  <a:solidFill>
                    <a:srgbClr val="FF0000"/>
                  </a:solidFill>
                  <a:latin typeface="微软雅黑" panose="020B0503020204020204" pitchFamily="34" charset="-122"/>
                  <a:ea typeface="微软雅黑" panose="020B0503020204020204" pitchFamily="34" charset="-122"/>
                  <a:sym typeface="Arial" panose="020B0604020202090204" pitchFamily="34" charset="0"/>
                </a:rPr>
                <a:t>研究背景意义</a:t>
              </a:r>
            </a:p>
          </p:txBody>
        </p:sp>
      </p:grpSp>
      <p:grpSp>
        <p:nvGrpSpPr>
          <p:cNvPr id="3" name="Group 544">
            <a:extLst>
              <a:ext uri="{FF2B5EF4-FFF2-40B4-BE49-F238E27FC236}">
                <a16:creationId xmlns:a16="http://schemas.microsoft.com/office/drawing/2014/main" id="{B83E8C82-105F-4CA2-DBAC-B1591EF3A671}"/>
              </a:ext>
            </a:extLst>
          </p:cNvPr>
          <p:cNvGrpSpPr/>
          <p:nvPr/>
        </p:nvGrpSpPr>
        <p:grpSpPr bwMode="auto">
          <a:xfrm>
            <a:off x="2689650" y="2679036"/>
            <a:ext cx="6743700" cy="693071"/>
            <a:chOff x="871438" y="3030034"/>
            <a:chExt cx="9786143" cy="835025"/>
          </a:xfrm>
        </p:grpSpPr>
        <p:sp>
          <p:nvSpPr>
            <p:cNvPr id="5" name="Rectangle 1215">
              <a:extLst>
                <a:ext uri="{FF2B5EF4-FFF2-40B4-BE49-F238E27FC236}">
                  <a16:creationId xmlns:a16="http://schemas.microsoft.com/office/drawing/2014/main" id="{68CE9774-6C57-E5C1-127F-7AE04D5CCFB2}"/>
                </a:ext>
              </a:extLst>
            </p:cNvPr>
            <p:cNvSpPr>
              <a:spLocks noChangeArrowheads="1"/>
            </p:cNvSpPr>
            <p:nvPr/>
          </p:nvSpPr>
          <p:spPr bwMode="auto">
            <a:xfrm>
              <a:off x="871438" y="3030034"/>
              <a:ext cx="1303232" cy="835024"/>
            </a:xfrm>
            <a:prstGeom prst="rect">
              <a:avLst/>
            </a:prstGeom>
            <a:solidFill>
              <a:srgbClr val="00447C"/>
            </a:solidFill>
            <a:ln>
              <a:noFill/>
            </a:ln>
            <a:effectLst>
              <a:outerShdw dist="35920" dir="2700135" algn="ctr" rotWithShape="0">
                <a:srgbClr val="EEECE1"/>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424180" indent="-136525">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560705" indent="-136525">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698500" indent="-1397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11557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16129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20701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25273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Font typeface="Calibri" panose="020F0502020204030204" pitchFamily="34" charset="0"/>
                <a:buNone/>
              </a:pPr>
              <a:endParaRPr lang="zh-CN" altLang="en-US" sz="1800">
                <a:solidFill>
                  <a:srgbClr val="000000"/>
                </a:solidFill>
                <a:sym typeface="Arial" panose="020B0604020202090204" pitchFamily="34" charset="0"/>
              </a:endParaRPr>
            </a:p>
          </p:txBody>
        </p:sp>
        <p:sp>
          <p:nvSpPr>
            <p:cNvPr id="6" name="Rectangle 1217">
              <a:extLst>
                <a:ext uri="{FF2B5EF4-FFF2-40B4-BE49-F238E27FC236}">
                  <a16:creationId xmlns:a16="http://schemas.microsoft.com/office/drawing/2014/main" id="{C305F8FC-5B95-9F62-3002-0FED5D84E3F9}"/>
                </a:ext>
              </a:extLst>
            </p:cNvPr>
            <p:cNvSpPr>
              <a:spLocks noChangeArrowheads="1"/>
            </p:cNvSpPr>
            <p:nvPr/>
          </p:nvSpPr>
          <p:spPr bwMode="auto">
            <a:xfrm>
              <a:off x="2363319" y="3030036"/>
              <a:ext cx="8294262" cy="835023"/>
            </a:xfrm>
            <a:prstGeom prst="rect">
              <a:avLst/>
            </a:prstGeom>
            <a:noFill/>
            <a:ln w="28575">
              <a:solidFill>
                <a:srgbClr val="00447C"/>
              </a:solid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Font typeface="Calibri" panose="020F0502020204030204" pitchFamily="34" charset="0"/>
                <a:buNone/>
              </a:pPr>
              <a:endParaRPr lang="zh-CN" altLang="en-US" sz="1800">
                <a:solidFill>
                  <a:srgbClr val="000000"/>
                </a:solidFill>
                <a:sym typeface="Arial" panose="020B0604020202090204" pitchFamily="34" charset="0"/>
              </a:endParaRPr>
            </a:p>
          </p:txBody>
        </p:sp>
        <p:sp>
          <p:nvSpPr>
            <p:cNvPr id="7" name="Rectangle 1219">
              <a:extLst>
                <a:ext uri="{FF2B5EF4-FFF2-40B4-BE49-F238E27FC236}">
                  <a16:creationId xmlns:a16="http://schemas.microsoft.com/office/drawing/2014/main" id="{B3659831-49A8-E557-8BA3-07A67F84882A}"/>
                </a:ext>
              </a:extLst>
            </p:cNvPr>
            <p:cNvSpPr>
              <a:spLocks noChangeArrowheads="1"/>
            </p:cNvSpPr>
            <p:nvPr/>
          </p:nvSpPr>
          <p:spPr bwMode="auto">
            <a:xfrm>
              <a:off x="1059164" y="3173444"/>
              <a:ext cx="930684" cy="556223"/>
            </a:xfrm>
            <a:prstGeom prst="rect">
              <a:avLst/>
            </a:prstGeom>
            <a:solidFill>
              <a:srgbClr val="00447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algn="ctr" eaLnBrk="1" hangingPunct="1">
                <a:lnSpc>
                  <a:spcPct val="100000"/>
                </a:lnSpc>
                <a:spcBef>
                  <a:spcPct val="50000"/>
                </a:spcBef>
                <a:spcAft>
                  <a:spcPct val="0"/>
                </a:spcAft>
                <a:buFont typeface="Calibri" panose="020F0502020204030204" pitchFamily="34" charset="0"/>
                <a:buNone/>
              </a:pPr>
              <a:r>
                <a:rPr lang="zh-CN" altLang="en-US" sz="2400" b="1" dirty="0">
                  <a:solidFill>
                    <a:srgbClr val="FFFFFF"/>
                  </a:solidFill>
                  <a:latin typeface="微软雅黑" panose="020B0503020204020204" pitchFamily="34" charset="-122"/>
                  <a:ea typeface="微软雅黑" panose="020B0503020204020204" pitchFamily="34" charset="-122"/>
                  <a:sym typeface="Arial" panose="020B0604020202090204" pitchFamily="34" charset="0"/>
                </a:rPr>
                <a:t>二</a:t>
              </a:r>
              <a:endParaRPr lang="zh-CN" altLang="zh-CN" sz="1600" dirty="0">
                <a:solidFill>
                  <a:srgbClr val="000000"/>
                </a:solidFill>
              </a:endParaRPr>
            </a:p>
          </p:txBody>
        </p:sp>
        <p:sp>
          <p:nvSpPr>
            <p:cNvPr id="8" name="Rectangle 1221">
              <a:extLst>
                <a:ext uri="{FF2B5EF4-FFF2-40B4-BE49-F238E27FC236}">
                  <a16:creationId xmlns:a16="http://schemas.microsoft.com/office/drawing/2014/main" id="{7BBD55F3-A158-89F4-6D12-6CE7F7ACA5A1}"/>
                </a:ext>
              </a:extLst>
            </p:cNvPr>
            <p:cNvSpPr>
              <a:spLocks noChangeArrowheads="1"/>
            </p:cNvSpPr>
            <p:nvPr/>
          </p:nvSpPr>
          <p:spPr bwMode="auto">
            <a:xfrm>
              <a:off x="2917884" y="3257882"/>
              <a:ext cx="7492956" cy="44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a:lnSpc>
                  <a:spcPct val="90000"/>
                </a:lnSpc>
                <a:spcBef>
                  <a:spcPts val="900"/>
                </a:spcBef>
                <a:spcAft>
                  <a:spcPts val="150"/>
                </a:spcAft>
                <a:buClr>
                  <a:srgbClr val="0B4DA2"/>
                </a:buClr>
                <a:buSzPct val="100000"/>
                <a:buFont typeface="Calibri" panose="020F0502020204030204" pitchFamily="34" charset="0"/>
                <a:buChar char=" "/>
                <a:tabLst>
                  <a:tab pos="8521700" algn="r"/>
                </a:tabLst>
                <a:defRPr sz="3200">
                  <a:solidFill>
                    <a:srgbClr val="404040"/>
                  </a:solidFill>
                  <a:latin typeface="Calibri" panose="020F0502020204030204" pitchFamily="34" charset="0"/>
                  <a:ea typeface="宋体" panose="02010600030101010101" pitchFamily="2" charset="-122"/>
                </a:defRPr>
              </a:lvl1pPr>
              <a:lvl2pPr>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9pPr>
            </a:lstStyle>
            <a:p>
              <a:pPr marL="0" lvl="1" eaLnBrk="1" hangingPunct="1">
                <a:lnSpc>
                  <a:spcPct val="100000"/>
                </a:lnSpc>
                <a:spcBef>
                  <a:spcPct val="20000"/>
                </a:spcBef>
                <a:spcAft>
                  <a:spcPct val="0"/>
                </a:spcAft>
                <a:buFont typeface="Calibri" panose="020F0502020204030204" pitchFamily="34" charset="0"/>
                <a:buNone/>
              </a:pPr>
              <a:r>
                <a:rPr lang="zh-CN" altLang="en-US" sz="2400" b="1" dirty="0">
                  <a:solidFill>
                    <a:srgbClr val="04437D"/>
                  </a:solidFill>
                  <a:latin typeface="微软雅黑" panose="020B0503020204020204" pitchFamily="34" charset="-122"/>
                  <a:ea typeface="微软雅黑" panose="020B0503020204020204" pitchFamily="34" charset="-122"/>
                  <a:sym typeface="Arial" panose="020B0604020202090204" pitchFamily="34" charset="0"/>
                </a:rPr>
                <a:t>主要研究内容</a:t>
              </a:r>
            </a:p>
          </p:txBody>
        </p:sp>
      </p:grpSp>
      <p:grpSp>
        <p:nvGrpSpPr>
          <p:cNvPr id="9" name="Group 544">
            <a:extLst>
              <a:ext uri="{FF2B5EF4-FFF2-40B4-BE49-F238E27FC236}">
                <a16:creationId xmlns:a16="http://schemas.microsoft.com/office/drawing/2014/main" id="{E57ACA71-37D3-ACBF-9357-AFE434AF5AD0}"/>
              </a:ext>
            </a:extLst>
          </p:cNvPr>
          <p:cNvGrpSpPr/>
          <p:nvPr/>
        </p:nvGrpSpPr>
        <p:grpSpPr bwMode="auto">
          <a:xfrm>
            <a:off x="2689650" y="3655423"/>
            <a:ext cx="6743700" cy="693071"/>
            <a:chOff x="871438" y="3030034"/>
            <a:chExt cx="9786143" cy="835025"/>
          </a:xfrm>
        </p:grpSpPr>
        <p:sp>
          <p:nvSpPr>
            <p:cNvPr id="10" name="Rectangle 1215">
              <a:extLst>
                <a:ext uri="{FF2B5EF4-FFF2-40B4-BE49-F238E27FC236}">
                  <a16:creationId xmlns:a16="http://schemas.microsoft.com/office/drawing/2014/main" id="{C798BF79-ECC6-19C7-EBC2-E644F73D8D3A}"/>
                </a:ext>
              </a:extLst>
            </p:cNvPr>
            <p:cNvSpPr>
              <a:spLocks noChangeArrowheads="1"/>
            </p:cNvSpPr>
            <p:nvPr/>
          </p:nvSpPr>
          <p:spPr bwMode="auto">
            <a:xfrm>
              <a:off x="871438" y="3030034"/>
              <a:ext cx="1303232" cy="835024"/>
            </a:xfrm>
            <a:prstGeom prst="rect">
              <a:avLst/>
            </a:prstGeom>
            <a:solidFill>
              <a:srgbClr val="00447C"/>
            </a:solidFill>
            <a:ln>
              <a:noFill/>
            </a:ln>
            <a:effectLst>
              <a:outerShdw dist="35920" dir="2700135" algn="ctr" rotWithShape="0">
                <a:srgbClr val="EEECE1"/>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424180" indent="-136525">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560705" indent="-136525">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698500" indent="-1397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11557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16129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20701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25273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Font typeface="Calibri" panose="020F0502020204030204" pitchFamily="34" charset="0"/>
                <a:buNone/>
              </a:pPr>
              <a:endParaRPr lang="zh-CN" altLang="en-US" sz="1800">
                <a:solidFill>
                  <a:srgbClr val="000000"/>
                </a:solidFill>
                <a:sym typeface="Arial" panose="020B0604020202090204" pitchFamily="34" charset="0"/>
              </a:endParaRPr>
            </a:p>
          </p:txBody>
        </p:sp>
        <p:sp>
          <p:nvSpPr>
            <p:cNvPr id="11" name="Rectangle 1217">
              <a:extLst>
                <a:ext uri="{FF2B5EF4-FFF2-40B4-BE49-F238E27FC236}">
                  <a16:creationId xmlns:a16="http://schemas.microsoft.com/office/drawing/2014/main" id="{0ECC13C4-79B1-EF0C-2342-5420E60B26B7}"/>
                </a:ext>
              </a:extLst>
            </p:cNvPr>
            <p:cNvSpPr>
              <a:spLocks noChangeArrowheads="1"/>
            </p:cNvSpPr>
            <p:nvPr/>
          </p:nvSpPr>
          <p:spPr bwMode="auto">
            <a:xfrm>
              <a:off x="2363319" y="3030036"/>
              <a:ext cx="8294262" cy="835023"/>
            </a:xfrm>
            <a:prstGeom prst="rect">
              <a:avLst/>
            </a:prstGeom>
            <a:noFill/>
            <a:ln w="28575">
              <a:solidFill>
                <a:srgbClr val="00447C"/>
              </a:solid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Font typeface="Calibri" panose="020F0502020204030204" pitchFamily="34" charset="0"/>
                <a:buNone/>
              </a:pPr>
              <a:endParaRPr lang="zh-CN" altLang="en-US" sz="1800">
                <a:solidFill>
                  <a:srgbClr val="000000"/>
                </a:solidFill>
                <a:sym typeface="Arial" panose="020B0604020202090204" pitchFamily="34" charset="0"/>
              </a:endParaRPr>
            </a:p>
          </p:txBody>
        </p:sp>
        <p:sp>
          <p:nvSpPr>
            <p:cNvPr id="12" name="Rectangle 1219">
              <a:extLst>
                <a:ext uri="{FF2B5EF4-FFF2-40B4-BE49-F238E27FC236}">
                  <a16:creationId xmlns:a16="http://schemas.microsoft.com/office/drawing/2014/main" id="{FFBEF454-4F20-9FD5-7E90-F58AF499B55B}"/>
                </a:ext>
              </a:extLst>
            </p:cNvPr>
            <p:cNvSpPr>
              <a:spLocks noChangeArrowheads="1"/>
            </p:cNvSpPr>
            <p:nvPr/>
          </p:nvSpPr>
          <p:spPr bwMode="auto">
            <a:xfrm>
              <a:off x="1059164" y="3173444"/>
              <a:ext cx="930684" cy="556223"/>
            </a:xfrm>
            <a:prstGeom prst="rect">
              <a:avLst/>
            </a:prstGeom>
            <a:solidFill>
              <a:srgbClr val="00447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algn="ctr" eaLnBrk="1" hangingPunct="1">
                <a:lnSpc>
                  <a:spcPct val="100000"/>
                </a:lnSpc>
                <a:spcBef>
                  <a:spcPct val="50000"/>
                </a:spcBef>
                <a:spcAft>
                  <a:spcPct val="0"/>
                </a:spcAft>
                <a:buFont typeface="Calibri" panose="020F0502020204030204" pitchFamily="34" charset="0"/>
                <a:buNone/>
              </a:pPr>
              <a:r>
                <a:rPr lang="zh-CN" altLang="en-US" sz="2400" b="1" dirty="0">
                  <a:solidFill>
                    <a:srgbClr val="FFFFFF"/>
                  </a:solidFill>
                  <a:latin typeface="微软雅黑" panose="020B0503020204020204" pitchFamily="34" charset="-122"/>
                  <a:ea typeface="微软雅黑" panose="020B0503020204020204" pitchFamily="34" charset="-122"/>
                  <a:sym typeface="Arial" panose="020B0604020202090204" pitchFamily="34" charset="0"/>
                </a:rPr>
                <a:t>三</a:t>
              </a:r>
              <a:endParaRPr lang="zh-CN" altLang="zh-CN" sz="1600" dirty="0">
                <a:solidFill>
                  <a:srgbClr val="000000"/>
                </a:solidFill>
              </a:endParaRPr>
            </a:p>
          </p:txBody>
        </p:sp>
        <p:sp>
          <p:nvSpPr>
            <p:cNvPr id="13" name="Rectangle 1221">
              <a:extLst>
                <a:ext uri="{FF2B5EF4-FFF2-40B4-BE49-F238E27FC236}">
                  <a16:creationId xmlns:a16="http://schemas.microsoft.com/office/drawing/2014/main" id="{170EF97B-83B2-6CC1-62DA-DE577960D938}"/>
                </a:ext>
              </a:extLst>
            </p:cNvPr>
            <p:cNvSpPr>
              <a:spLocks noChangeArrowheads="1"/>
            </p:cNvSpPr>
            <p:nvPr/>
          </p:nvSpPr>
          <p:spPr bwMode="auto">
            <a:xfrm>
              <a:off x="2917884" y="3257882"/>
              <a:ext cx="7492956" cy="44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a:lnSpc>
                  <a:spcPct val="90000"/>
                </a:lnSpc>
                <a:spcBef>
                  <a:spcPts val="900"/>
                </a:spcBef>
                <a:spcAft>
                  <a:spcPts val="150"/>
                </a:spcAft>
                <a:buClr>
                  <a:srgbClr val="0B4DA2"/>
                </a:buClr>
                <a:buSzPct val="100000"/>
                <a:buFont typeface="Calibri" panose="020F0502020204030204" pitchFamily="34" charset="0"/>
                <a:buChar char=" "/>
                <a:tabLst>
                  <a:tab pos="8521700" algn="r"/>
                </a:tabLst>
                <a:defRPr sz="3200">
                  <a:solidFill>
                    <a:srgbClr val="404040"/>
                  </a:solidFill>
                  <a:latin typeface="Calibri" panose="020F0502020204030204" pitchFamily="34" charset="0"/>
                  <a:ea typeface="宋体" panose="02010600030101010101" pitchFamily="2" charset="-122"/>
                </a:defRPr>
              </a:lvl1pPr>
              <a:lvl2pPr>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9pPr>
            </a:lstStyle>
            <a:p>
              <a:pPr marL="0" lvl="1" eaLnBrk="1" hangingPunct="1">
                <a:lnSpc>
                  <a:spcPct val="100000"/>
                </a:lnSpc>
                <a:spcBef>
                  <a:spcPct val="20000"/>
                </a:spcBef>
                <a:spcAft>
                  <a:spcPct val="0"/>
                </a:spcAft>
                <a:buFont typeface="Calibri" panose="020F0502020204030204" pitchFamily="34" charset="0"/>
                <a:buNone/>
              </a:pPr>
              <a:r>
                <a:rPr lang="zh-CN" altLang="en-US" sz="2400" b="1" dirty="0">
                  <a:solidFill>
                    <a:srgbClr val="04437D"/>
                  </a:solidFill>
                  <a:latin typeface="微软雅黑" panose="020B0503020204020204" pitchFamily="34" charset="-122"/>
                  <a:ea typeface="微软雅黑" panose="020B0503020204020204" pitchFamily="34" charset="-122"/>
                  <a:sym typeface="Arial" panose="020B0604020202090204" pitchFamily="34" charset="0"/>
                </a:rPr>
                <a:t>总结与展望</a:t>
              </a:r>
            </a:p>
          </p:txBody>
        </p:sp>
      </p:grpSp>
      <p:grpSp>
        <p:nvGrpSpPr>
          <p:cNvPr id="14" name="Group 544">
            <a:extLst>
              <a:ext uri="{FF2B5EF4-FFF2-40B4-BE49-F238E27FC236}">
                <a16:creationId xmlns:a16="http://schemas.microsoft.com/office/drawing/2014/main" id="{934E24F9-F129-A074-6DFD-3E63F4BA4347}"/>
              </a:ext>
            </a:extLst>
          </p:cNvPr>
          <p:cNvGrpSpPr/>
          <p:nvPr/>
        </p:nvGrpSpPr>
        <p:grpSpPr bwMode="auto">
          <a:xfrm>
            <a:off x="2689650" y="4633590"/>
            <a:ext cx="6743700" cy="693071"/>
            <a:chOff x="871438" y="3030034"/>
            <a:chExt cx="9786143" cy="835025"/>
          </a:xfrm>
        </p:grpSpPr>
        <p:sp>
          <p:nvSpPr>
            <p:cNvPr id="15" name="Rectangle 1215">
              <a:extLst>
                <a:ext uri="{FF2B5EF4-FFF2-40B4-BE49-F238E27FC236}">
                  <a16:creationId xmlns:a16="http://schemas.microsoft.com/office/drawing/2014/main" id="{ABAC1300-DDEA-1DF4-9C35-D3ADF1AD891A}"/>
                </a:ext>
              </a:extLst>
            </p:cNvPr>
            <p:cNvSpPr>
              <a:spLocks noChangeArrowheads="1"/>
            </p:cNvSpPr>
            <p:nvPr/>
          </p:nvSpPr>
          <p:spPr bwMode="auto">
            <a:xfrm>
              <a:off x="871438" y="3030034"/>
              <a:ext cx="1303232" cy="835024"/>
            </a:xfrm>
            <a:prstGeom prst="rect">
              <a:avLst/>
            </a:prstGeom>
            <a:solidFill>
              <a:srgbClr val="00447C"/>
            </a:solidFill>
            <a:ln>
              <a:noFill/>
            </a:ln>
            <a:effectLst>
              <a:outerShdw dist="35920" dir="2700135" algn="ctr" rotWithShape="0">
                <a:srgbClr val="EEECE1"/>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424180" indent="-136525">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560705" indent="-136525">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698500" indent="-1397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11557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16129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20701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25273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Font typeface="Calibri" panose="020F0502020204030204" pitchFamily="34" charset="0"/>
                <a:buNone/>
              </a:pPr>
              <a:endParaRPr lang="zh-CN" altLang="en-US" sz="1800">
                <a:solidFill>
                  <a:srgbClr val="000000"/>
                </a:solidFill>
                <a:sym typeface="Arial" panose="020B0604020202090204" pitchFamily="34" charset="0"/>
              </a:endParaRPr>
            </a:p>
          </p:txBody>
        </p:sp>
        <p:sp>
          <p:nvSpPr>
            <p:cNvPr id="21" name="Rectangle 1217">
              <a:extLst>
                <a:ext uri="{FF2B5EF4-FFF2-40B4-BE49-F238E27FC236}">
                  <a16:creationId xmlns:a16="http://schemas.microsoft.com/office/drawing/2014/main" id="{77215AEA-2415-4C70-3248-8D5B2C661C88}"/>
                </a:ext>
              </a:extLst>
            </p:cNvPr>
            <p:cNvSpPr>
              <a:spLocks noChangeArrowheads="1"/>
            </p:cNvSpPr>
            <p:nvPr/>
          </p:nvSpPr>
          <p:spPr bwMode="auto">
            <a:xfrm>
              <a:off x="2363319" y="3030036"/>
              <a:ext cx="8294262" cy="835023"/>
            </a:xfrm>
            <a:prstGeom prst="rect">
              <a:avLst/>
            </a:prstGeom>
            <a:noFill/>
            <a:ln w="28575">
              <a:solidFill>
                <a:srgbClr val="00447C"/>
              </a:solid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Font typeface="Calibri" panose="020F0502020204030204" pitchFamily="34" charset="0"/>
                <a:buNone/>
              </a:pPr>
              <a:endParaRPr lang="zh-CN" altLang="en-US" sz="1800">
                <a:solidFill>
                  <a:srgbClr val="000000"/>
                </a:solidFill>
                <a:sym typeface="Arial" panose="020B0604020202090204" pitchFamily="34" charset="0"/>
              </a:endParaRPr>
            </a:p>
          </p:txBody>
        </p:sp>
        <p:sp>
          <p:nvSpPr>
            <p:cNvPr id="22" name="Rectangle 1219">
              <a:extLst>
                <a:ext uri="{FF2B5EF4-FFF2-40B4-BE49-F238E27FC236}">
                  <a16:creationId xmlns:a16="http://schemas.microsoft.com/office/drawing/2014/main" id="{158719CF-61FC-A3FE-A27D-5D4EC99C0E90}"/>
                </a:ext>
              </a:extLst>
            </p:cNvPr>
            <p:cNvSpPr>
              <a:spLocks noChangeArrowheads="1"/>
            </p:cNvSpPr>
            <p:nvPr/>
          </p:nvSpPr>
          <p:spPr bwMode="auto">
            <a:xfrm>
              <a:off x="1059164" y="3173444"/>
              <a:ext cx="930684" cy="556223"/>
            </a:xfrm>
            <a:prstGeom prst="rect">
              <a:avLst/>
            </a:prstGeom>
            <a:solidFill>
              <a:srgbClr val="00447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algn="ctr" eaLnBrk="1" hangingPunct="1">
                <a:lnSpc>
                  <a:spcPct val="100000"/>
                </a:lnSpc>
                <a:spcBef>
                  <a:spcPct val="50000"/>
                </a:spcBef>
                <a:spcAft>
                  <a:spcPct val="0"/>
                </a:spcAft>
                <a:buFont typeface="Calibri" panose="020F0502020204030204" pitchFamily="34" charset="0"/>
                <a:buNone/>
              </a:pPr>
              <a:r>
                <a:rPr lang="zh-CN" altLang="en-US" sz="2400" b="1" dirty="0">
                  <a:solidFill>
                    <a:srgbClr val="FFFFFF"/>
                  </a:solidFill>
                  <a:latin typeface="微软雅黑" panose="020B0503020204020204" pitchFamily="34" charset="-122"/>
                  <a:ea typeface="微软雅黑" panose="020B0503020204020204" pitchFamily="34" charset="-122"/>
                  <a:sym typeface="Arial" panose="020B0604020202090204" pitchFamily="34" charset="0"/>
                </a:rPr>
                <a:t>四</a:t>
              </a:r>
              <a:endParaRPr lang="zh-CN" altLang="zh-CN" sz="1600" dirty="0">
                <a:solidFill>
                  <a:srgbClr val="000000"/>
                </a:solidFill>
              </a:endParaRPr>
            </a:p>
          </p:txBody>
        </p:sp>
        <p:sp>
          <p:nvSpPr>
            <p:cNvPr id="23" name="Rectangle 1221">
              <a:extLst>
                <a:ext uri="{FF2B5EF4-FFF2-40B4-BE49-F238E27FC236}">
                  <a16:creationId xmlns:a16="http://schemas.microsoft.com/office/drawing/2014/main" id="{71498E88-CEE6-1060-B8BC-F46B653940B1}"/>
                </a:ext>
              </a:extLst>
            </p:cNvPr>
            <p:cNvSpPr>
              <a:spLocks noChangeArrowheads="1"/>
            </p:cNvSpPr>
            <p:nvPr/>
          </p:nvSpPr>
          <p:spPr bwMode="auto">
            <a:xfrm>
              <a:off x="2917884" y="3257882"/>
              <a:ext cx="7492956" cy="44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a:lnSpc>
                  <a:spcPct val="90000"/>
                </a:lnSpc>
                <a:spcBef>
                  <a:spcPts val="900"/>
                </a:spcBef>
                <a:spcAft>
                  <a:spcPts val="150"/>
                </a:spcAft>
                <a:buClr>
                  <a:srgbClr val="0B4DA2"/>
                </a:buClr>
                <a:buSzPct val="100000"/>
                <a:buFont typeface="Calibri" panose="020F0502020204030204" pitchFamily="34" charset="0"/>
                <a:buChar char=" "/>
                <a:tabLst>
                  <a:tab pos="8521700" algn="r"/>
                </a:tabLst>
                <a:defRPr sz="3200">
                  <a:solidFill>
                    <a:srgbClr val="404040"/>
                  </a:solidFill>
                  <a:latin typeface="Calibri" panose="020F0502020204030204" pitchFamily="34" charset="0"/>
                  <a:ea typeface="宋体" panose="02010600030101010101" pitchFamily="2" charset="-122"/>
                </a:defRPr>
              </a:lvl1pPr>
              <a:lvl2pPr>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9pPr>
            </a:lstStyle>
            <a:p>
              <a:pPr marL="0" lvl="1" eaLnBrk="1" hangingPunct="1">
                <a:lnSpc>
                  <a:spcPct val="100000"/>
                </a:lnSpc>
                <a:spcBef>
                  <a:spcPct val="20000"/>
                </a:spcBef>
                <a:spcAft>
                  <a:spcPct val="0"/>
                </a:spcAft>
                <a:buFont typeface="Calibri" panose="020F0502020204030204" pitchFamily="34" charset="0"/>
                <a:buNone/>
              </a:pPr>
              <a:r>
                <a:rPr lang="zh-CN" altLang="en-US" sz="2400" b="1" dirty="0">
                  <a:solidFill>
                    <a:srgbClr val="04437D"/>
                  </a:solidFill>
                  <a:latin typeface="微软雅黑" panose="020B0503020204020204" pitchFamily="34" charset="-122"/>
                  <a:ea typeface="微软雅黑" panose="020B0503020204020204" pitchFamily="34" charset="-122"/>
                  <a:sym typeface="Arial" panose="020B0604020202090204" pitchFamily="34" charset="0"/>
                </a:rPr>
                <a:t>研究成果</a:t>
              </a:r>
            </a:p>
          </p:txBody>
        </p:sp>
      </p:grpSp>
    </p:spTree>
    <p:extLst>
      <p:ext uri="{BB962C8B-B14F-4D97-AF65-F5344CB8AC3E}">
        <p14:creationId xmlns:p14="http://schemas.microsoft.com/office/powerpoint/2010/main" val="2921955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fld id="{89DB14B3-731A-4352-BC82-B1993596BD11}" type="slidenum">
              <a:rPr lang="zh-CN" altLang="en-US" smtClean="0"/>
              <a:pPr/>
              <a:t>20</a:t>
            </a:fld>
            <a:endParaRPr lang="zh-CN" altLang="en-US" dirty="0"/>
          </a:p>
        </p:txBody>
      </p:sp>
      <p:sp>
        <p:nvSpPr>
          <p:cNvPr id="5" name="文本框 4">
            <a:extLst>
              <a:ext uri="{FF2B5EF4-FFF2-40B4-BE49-F238E27FC236}">
                <a16:creationId xmlns:a16="http://schemas.microsoft.com/office/drawing/2014/main" id="{6963C7D7-5C28-844A-6CF9-3E6D0208416E}"/>
              </a:ext>
            </a:extLst>
          </p:cNvPr>
          <p:cNvSpPr txBox="1"/>
          <p:nvPr/>
        </p:nvSpPr>
        <p:spPr>
          <a:xfrm>
            <a:off x="640685" y="196515"/>
            <a:ext cx="10530307" cy="743986"/>
          </a:xfrm>
          <a:prstGeom prst="rect">
            <a:avLst/>
          </a:prstGeom>
          <a:noFill/>
        </p:spPr>
        <p:txBody>
          <a:bodyPr wrap="square" rtlCol="0">
            <a:spAutoFit/>
          </a:bodyPr>
          <a:lstStyle>
            <a:defPPr>
              <a:defRPr lang="zh-CN"/>
            </a:defPPr>
            <a:lvl1pPr>
              <a:lnSpc>
                <a:spcPct val="200000"/>
              </a:lnSpc>
              <a:defRPr kumimoji="1">
                <a:latin typeface="Microsoft YaHei" panose="020B0503020204020204" pitchFamily="34" charset="-122"/>
                <a:ea typeface="Microsoft YaHei" panose="020B0503020204020204" pitchFamily="34" charset="-122"/>
              </a:defRPr>
            </a:lvl1pPr>
          </a:lstStyle>
          <a:p>
            <a:pPr>
              <a:lnSpc>
                <a:spcPct val="150000"/>
              </a:lnSpc>
            </a:pPr>
            <a:r>
              <a:rPr lang="zh-CN" altLang="en-US" sz="3200" b="1" dirty="0">
                <a:solidFill>
                  <a:srgbClr val="04437D"/>
                </a:solidFill>
              </a:rPr>
              <a:t>主要研究内容三  </a:t>
            </a:r>
            <a:r>
              <a:rPr lang="zh-CN" altLang="en-US" sz="2400" b="1" dirty="0">
                <a:solidFill>
                  <a:srgbClr val="04437D"/>
                </a:solidFill>
              </a:rPr>
              <a:t>基于深度域适应网络的故障诊断</a:t>
            </a:r>
            <a:endParaRPr lang="en-US" altLang="zh-CN" sz="2400" b="1" dirty="0">
              <a:solidFill>
                <a:srgbClr val="04437D"/>
              </a:solidFill>
            </a:endParaRPr>
          </a:p>
        </p:txBody>
      </p:sp>
      <p:sp>
        <p:nvSpPr>
          <p:cNvPr id="25" name="文本框 24">
            <a:extLst>
              <a:ext uri="{FF2B5EF4-FFF2-40B4-BE49-F238E27FC236}">
                <a16:creationId xmlns:a16="http://schemas.microsoft.com/office/drawing/2014/main" id="{37320ADF-78C3-FF5E-C9EC-657E63A93F99}"/>
              </a:ext>
            </a:extLst>
          </p:cNvPr>
          <p:cNvSpPr txBox="1"/>
          <p:nvPr/>
        </p:nvSpPr>
        <p:spPr>
          <a:xfrm>
            <a:off x="640685" y="1541161"/>
            <a:ext cx="10907395" cy="874407"/>
          </a:xfrm>
          <a:prstGeom prst="rect">
            <a:avLst/>
          </a:prstGeom>
          <a:noFill/>
        </p:spPr>
        <p:txBody>
          <a:bodyPr wrap="square" rtlCol="0" anchor="t">
            <a:spAutoFit/>
          </a:bodyPr>
          <a:lstStyle/>
          <a:p>
            <a:pPr marL="360000" indent="-360045" fontAlgn="auto">
              <a:lnSpc>
                <a:spcPct val="150000"/>
              </a:lnSpc>
              <a:buClr>
                <a:srgbClr val="0C396A"/>
              </a:buClr>
              <a:buSzPct val="100000"/>
              <a:buFont typeface="Wingdings" panose="05000000000000000000" pitchFamily="2" charset="2"/>
              <a:buChar char="Ø"/>
            </a:pPr>
            <a:r>
              <a:rPr kumimoji="1" lang="zh-CN" altLang="en-US" b="1" dirty="0">
                <a:solidFill>
                  <a:srgbClr val="04437D"/>
                </a:solidFill>
                <a:latin typeface="Microsoft YaHei" panose="020B0503020204020204" pitchFamily="34" charset="-122"/>
                <a:ea typeface="Microsoft YaHei" panose="020B0503020204020204" pitchFamily="34" charset="-122"/>
              </a:rPr>
              <a:t>使用</a:t>
            </a:r>
            <a:r>
              <a:rPr kumimoji="1" lang="zh-CN" altLang="en-US" b="1" dirty="0">
                <a:solidFill>
                  <a:srgbClr val="FF0000"/>
                </a:solidFill>
                <a:latin typeface="Microsoft YaHei" panose="020B0503020204020204" pitchFamily="34" charset="-122"/>
                <a:ea typeface="Microsoft YaHei" panose="020B0503020204020204" pitchFamily="34" charset="-122"/>
              </a:rPr>
              <a:t>多核的方法</a:t>
            </a:r>
            <a:r>
              <a:rPr kumimoji="1" lang="zh-CN" altLang="en-US" b="1" dirty="0">
                <a:solidFill>
                  <a:srgbClr val="04437D"/>
                </a:solidFill>
                <a:latin typeface="Microsoft YaHei" panose="020B0503020204020204" pitchFamily="34" charset="-122"/>
                <a:ea typeface="Microsoft YaHei" panose="020B0503020204020204" pitchFamily="34" charset="-122"/>
              </a:rPr>
              <a:t>改进再生核希尔伯特空间的核选择，增加</a:t>
            </a:r>
            <a:r>
              <a:rPr kumimoji="1" lang="zh-CN" altLang="en-US" b="1" dirty="0">
                <a:solidFill>
                  <a:srgbClr val="FF0000"/>
                </a:solidFill>
                <a:latin typeface="Microsoft YaHei" panose="020B0503020204020204" pitchFamily="34" charset="-122"/>
                <a:ea typeface="Microsoft YaHei" panose="020B0503020204020204" pitchFamily="34" charset="-122"/>
              </a:rPr>
              <a:t>差异度量的准确性</a:t>
            </a:r>
            <a:endParaRPr kumimoji="1" lang="en-US" altLang="zh-CN" b="1" dirty="0">
              <a:solidFill>
                <a:srgbClr val="FF0000"/>
              </a:solidFill>
              <a:latin typeface="Microsoft YaHei" panose="020B0503020204020204" pitchFamily="34" charset="-122"/>
              <a:ea typeface="Microsoft YaHei" panose="020B0503020204020204" pitchFamily="34" charset="-122"/>
            </a:endParaRPr>
          </a:p>
          <a:p>
            <a:pPr marL="360000" indent="-360045" fontAlgn="auto">
              <a:lnSpc>
                <a:spcPct val="150000"/>
              </a:lnSpc>
              <a:buClr>
                <a:srgbClr val="0C396A"/>
              </a:buClr>
              <a:buSzPct val="100000"/>
              <a:buFont typeface="Wingdings" panose="05000000000000000000" pitchFamily="2" charset="2"/>
              <a:buChar char="Ø"/>
            </a:pPr>
            <a:r>
              <a:rPr kumimoji="1" lang="zh-CN" altLang="en-US" b="1" dirty="0">
                <a:solidFill>
                  <a:srgbClr val="04437D"/>
                </a:solidFill>
                <a:latin typeface="Microsoft YaHei" panose="020B0503020204020204" pitchFamily="34" charset="-122"/>
                <a:ea typeface="Microsoft YaHei" panose="020B0503020204020204" pitchFamily="34" charset="-122"/>
                <a:sym typeface="+mn-ea"/>
              </a:rPr>
              <a:t>将改进后的度量函数嵌入到</a:t>
            </a:r>
            <a:r>
              <a:rPr kumimoji="1" lang="zh-CN" altLang="en-US" b="1" dirty="0">
                <a:solidFill>
                  <a:srgbClr val="FF0000"/>
                </a:solidFill>
                <a:latin typeface="Microsoft YaHei" panose="020B0503020204020204" pitchFamily="34" charset="-122"/>
                <a:ea typeface="Microsoft YaHei" panose="020B0503020204020204" pitchFamily="34" charset="-122"/>
                <a:sym typeface="+mn-ea"/>
              </a:rPr>
              <a:t>神经网络</a:t>
            </a:r>
            <a:r>
              <a:rPr kumimoji="1" lang="zh-CN" altLang="en-US" b="1" dirty="0">
                <a:solidFill>
                  <a:srgbClr val="04437D"/>
                </a:solidFill>
                <a:latin typeface="Microsoft YaHei" panose="020B0503020204020204" pitchFamily="34" charset="-122"/>
                <a:ea typeface="Microsoft YaHei" panose="020B0503020204020204" pitchFamily="34" charset="-122"/>
                <a:sym typeface="+mn-ea"/>
              </a:rPr>
              <a:t>中，增加网络的</a:t>
            </a:r>
            <a:r>
              <a:rPr kumimoji="1" lang="zh-CN" altLang="en-US" b="1" dirty="0">
                <a:solidFill>
                  <a:srgbClr val="FF0000"/>
                </a:solidFill>
                <a:latin typeface="Microsoft YaHei" panose="020B0503020204020204" pitchFamily="34" charset="-122"/>
                <a:ea typeface="Microsoft YaHei" panose="020B0503020204020204" pitchFamily="34" charset="-122"/>
                <a:sym typeface="+mn-ea"/>
              </a:rPr>
              <a:t>鉴别性和迁移性</a:t>
            </a:r>
          </a:p>
        </p:txBody>
      </p:sp>
      <p:grpSp>
        <p:nvGrpSpPr>
          <p:cNvPr id="11" name="组合 10">
            <a:extLst>
              <a:ext uri="{FF2B5EF4-FFF2-40B4-BE49-F238E27FC236}">
                <a16:creationId xmlns:a16="http://schemas.microsoft.com/office/drawing/2014/main" id="{EC7D7A23-E140-2A4E-3F98-7E42D8E768DC}"/>
              </a:ext>
            </a:extLst>
          </p:cNvPr>
          <p:cNvGrpSpPr/>
          <p:nvPr/>
        </p:nvGrpSpPr>
        <p:grpSpPr>
          <a:xfrm>
            <a:off x="824835" y="3429000"/>
            <a:ext cx="7861965" cy="2826786"/>
            <a:chOff x="640685" y="2088114"/>
            <a:chExt cx="9764488" cy="3677163"/>
          </a:xfrm>
        </p:grpSpPr>
        <p:pic>
          <p:nvPicPr>
            <p:cNvPr id="9" name="图片 8">
              <a:extLst>
                <a:ext uri="{FF2B5EF4-FFF2-40B4-BE49-F238E27FC236}">
                  <a16:creationId xmlns:a16="http://schemas.microsoft.com/office/drawing/2014/main" id="{F0A8D851-33AE-BAE7-11F4-05F4982E1452}"/>
                </a:ext>
              </a:extLst>
            </p:cNvPr>
            <p:cNvPicPr>
              <a:picLocks noChangeAspect="1"/>
            </p:cNvPicPr>
            <p:nvPr/>
          </p:nvPicPr>
          <p:blipFill>
            <a:blip r:embed="rId3"/>
            <a:stretch>
              <a:fillRect/>
            </a:stretch>
          </p:blipFill>
          <p:spPr>
            <a:xfrm>
              <a:off x="640685" y="2088114"/>
              <a:ext cx="9764488" cy="3677163"/>
            </a:xfrm>
            <a:prstGeom prst="rect">
              <a:avLst/>
            </a:prstGeom>
          </p:spPr>
        </p:pic>
        <p:sp>
          <p:nvSpPr>
            <p:cNvPr id="10" name="矩形 9">
              <a:extLst>
                <a:ext uri="{FF2B5EF4-FFF2-40B4-BE49-F238E27FC236}">
                  <a16:creationId xmlns:a16="http://schemas.microsoft.com/office/drawing/2014/main" id="{7414447F-FA93-8589-0556-31D8B9B94F97}"/>
                </a:ext>
              </a:extLst>
            </p:cNvPr>
            <p:cNvSpPr/>
            <p:nvPr/>
          </p:nvSpPr>
          <p:spPr bwMode="auto">
            <a:xfrm>
              <a:off x="8722423" y="5169422"/>
              <a:ext cx="1682750" cy="570455"/>
            </a:xfrm>
            <a:prstGeom prst="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endParaRPr>
            </a:p>
          </p:txBody>
        </p:sp>
      </p:grpSp>
      <p:pic>
        <p:nvPicPr>
          <p:cNvPr id="12" name="图片 11">
            <a:extLst>
              <a:ext uri="{FF2B5EF4-FFF2-40B4-BE49-F238E27FC236}">
                <a16:creationId xmlns:a16="http://schemas.microsoft.com/office/drawing/2014/main" id="{33A672EE-2E75-068C-4AC1-382B7EB6F925}"/>
              </a:ext>
            </a:extLst>
          </p:cNvPr>
          <p:cNvPicPr>
            <a:picLocks noChangeAspect="1"/>
          </p:cNvPicPr>
          <p:nvPr/>
        </p:nvPicPr>
        <p:blipFill>
          <a:blip r:embed="rId4"/>
          <a:stretch>
            <a:fillRect/>
          </a:stretch>
        </p:blipFill>
        <p:spPr>
          <a:xfrm>
            <a:off x="744112" y="2435094"/>
            <a:ext cx="5191634" cy="817256"/>
          </a:xfrm>
          <a:prstGeom prst="rect">
            <a:avLst/>
          </a:prstGeom>
        </p:spPr>
      </p:pic>
      <p:sp>
        <p:nvSpPr>
          <p:cNvPr id="14" name="文本框 13">
            <a:extLst>
              <a:ext uri="{FF2B5EF4-FFF2-40B4-BE49-F238E27FC236}">
                <a16:creationId xmlns:a16="http://schemas.microsoft.com/office/drawing/2014/main" id="{B0AA2F66-34F9-2BA2-017B-432A307C9EF0}"/>
              </a:ext>
            </a:extLst>
          </p:cNvPr>
          <p:cNvSpPr txBox="1"/>
          <p:nvPr/>
        </p:nvSpPr>
        <p:spPr>
          <a:xfrm>
            <a:off x="5905838" y="2572143"/>
            <a:ext cx="6345115" cy="523220"/>
          </a:xfrm>
          <a:prstGeom prst="rect">
            <a:avLst/>
          </a:prstGeom>
          <a:noFill/>
        </p:spPr>
        <p:txBody>
          <a:bodyPr wrap="square">
            <a:spAutoFit/>
          </a:bodyPr>
          <a:lstStyle/>
          <a:p>
            <a:r>
              <a:rPr kumimoji="1" lang="zh-CN" altLang="en-US" sz="1400" b="1" dirty="0">
                <a:solidFill>
                  <a:srgbClr val="04437D"/>
                </a:solidFill>
                <a:latin typeface="Microsoft YaHei" panose="020B0503020204020204" pitchFamily="34" charset="-122"/>
                <a:ea typeface="Microsoft YaHei" panose="020B0503020204020204" pitchFamily="34" charset="-122"/>
              </a:rPr>
              <a:t>最优的核可以由多个不同的核</a:t>
            </a:r>
            <a:r>
              <a:rPr kumimoji="1" lang="zh-CN" altLang="en-US" sz="1400" b="1" dirty="0">
                <a:solidFill>
                  <a:srgbClr val="FF0000"/>
                </a:solidFill>
                <a:latin typeface="Microsoft YaHei" panose="020B0503020204020204" pitchFamily="34" charset="-122"/>
                <a:ea typeface="Microsoft YaHei" panose="020B0503020204020204" pitchFamily="34" charset="-122"/>
              </a:rPr>
              <a:t>线性组合</a:t>
            </a:r>
            <a:r>
              <a:rPr kumimoji="1" lang="zh-CN" altLang="en-US" sz="1400" b="1" dirty="0">
                <a:solidFill>
                  <a:srgbClr val="04437D"/>
                </a:solidFill>
                <a:latin typeface="Microsoft YaHei" panose="020B0503020204020204" pitchFamily="34" charset="-122"/>
                <a:ea typeface="Microsoft YaHei" panose="020B0503020204020204" pitchFamily="34" charset="-122"/>
              </a:rPr>
              <a:t>得到，由于多个不同的核中</a:t>
            </a:r>
            <a:r>
              <a:rPr kumimoji="1" lang="zh-CN" altLang="en-US" sz="1400" b="1" dirty="0">
                <a:solidFill>
                  <a:srgbClr val="FF0000"/>
                </a:solidFill>
                <a:latin typeface="Microsoft YaHei" panose="020B0503020204020204" pitchFamily="34" charset="-122"/>
                <a:ea typeface="Microsoft YaHei" panose="020B0503020204020204" pitchFamily="34" charset="-122"/>
              </a:rPr>
              <a:t>每个核都是特有的</a:t>
            </a:r>
            <a:r>
              <a:rPr kumimoji="1" lang="zh-CN" altLang="en-US" sz="1400" b="1" dirty="0">
                <a:solidFill>
                  <a:srgbClr val="04437D"/>
                </a:solidFill>
                <a:latin typeface="Microsoft YaHei" panose="020B0503020204020204" pitchFamily="34" charset="-122"/>
                <a:ea typeface="Microsoft YaHei" panose="020B0503020204020204" pitchFamily="34" charset="-122"/>
              </a:rPr>
              <a:t>，并且其</a:t>
            </a:r>
            <a:r>
              <a:rPr kumimoji="1" lang="zh-CN" altLang="en-US" sz="1400" b="1" dirty="0">
                <a:solidFill>
                  <a:srgbClr val="FF0000"/>
                </a:solidFill>
                <a:latin typeface="Microsoft YaHei" panose="020B0503020204020204" pitchFamily="34" charset="-122"/>
                <a:ea typeface="Microsoft YaHei" panose="020B0503020204020204" pitchFamily="34" charset="-122"/>
              </a:rPr>
              <a:t>系数 </a:t>
            </a:r>
            <a:r>
              <a:rPr kumimoji="1" lang="en-US" altLang="zh-CN" sz="1400" b="1" dirty="0">
                <a:solidFill>
                  <a:srgbClr val="FF0000"/>
                </a:solidFill>
                <a:latin typeface="Microsoft YaHei" panose="020B0503020204020204" pitchFamily="34" charset="-122"/>
                <a:ea typeface="Microsoft YaHei" panose="020B0503020204020204" pitchFamily="34" charset="-122"/>
              </a:rPr>
              <a:t>βu ≥ 0</a:t>
            </a:r>
            <a:r>
              <a:rPr kumimoji="1" lang="zh-CN" altLang="en-US" sz="1400" b="1" dirty="0">
                <a:solidFill>
                  <a:srgbClr val="04437D"/>
                </a:solidFill>
                <a:latin typeface="Microsoft YaHei" panose="020B0503020204020204" pitchFamily="34" charset="-122"/>
                <a:ea typeface="Microsoft YaHei" panose="020B0503020204020204" pitchFamily="34" charset="-122"/>
              </a:rPr>
              <a:t>，因此产生的最优核也是特有的</a:t>
            </a:r>
          </a:p>
        </p:txBody>
      </p:sp>
      <p:sp>
        <p:nvSpPr>
          <p:cNvPr id="2" name="矩形 1">
            <a:extLst>
              <a:ext uri="{FF2B5EF4-FFF2-40B4-BE49-F238E27FC236}">
                <a16:creationId xmlns:a16="http://schemas.microsoft.com/office/drawing/2014/main" id="{399DC5DC-78CB-942C-CF0B-CB8127E1EEEC}"/>
              </a:ext>
            </a:extLst>
          </p:cNvPr>
          <p:cNvSpPr/>
          <p:nvPr/>
        </p:nvSpPr>
        <p:spPr bwMode="auto">
          <a:xfrm>
            <a:off x="4114800" y="5556738"/>
            <a:ext cx="465992" cy="483577"/>
          </a:xfrm>
          <a:prstGeom prst="rect">
            <a:avLst/>
          </a:prstGeom>
          <a:solidFill>
            <a:srgbClr val="FFFFFF"/>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endParaRPr>
          </a:p>
        </p:txBody>
      </p:sp>
      <p:sp>
        <p:nvSpPr>
          <p:cNvPr id="3" name="文本框 2">
            <a:extLst>
              <a:ext uri="{FF2B5EF4-FFF2-40B4-BE49-F238E27FC236}">
                <a16:creationId xmlns:a16="http://schemas.microsoft.com/office/drawing/2014/main" id="{29E84D36-EFBF-0DAB-6AE1-61A3B222D5F1}"/>
              </a:ext>
            </a:extLst>
          </p:cNvPr>
          <p:cNvSpPr txBox="1"/>
          <p:nvPr/>
        </p:nvSpPr>
        <p:spPr>
          <a:xfrm>
            <a:off x="640685" y="988139"/>
            <a:ext cx="1684301" cy="540341"/>
          </a:xfrm>
          <a:prstGeom prst="rect">
            <a:avLst/>
          </a:prstGeom>
          <a:noFill/>
        </p:spPr>
        <p:txBody>
          <a:bodyPr wrap="square" rtlCol="0" anchor="t">
            <a:spAutoFit/>
          </a:bodyPr>
          <a:lstStyle/>
          <a:p>
            <a:pPr fontAlgn="auto">
              <a:lnSpc>
                <a:spcPct val="150000"/>
              </a:lnSpc>
              <a:buClr>
                <a:srgbClr val="0C396A"/>
              </a:buClr>
              <a:buSzPct val="100000"/>
            </a:pPr>
            <a:r>
              <a:rPr kumimoji="1" lang="zh-CN" altLang="en-US" sz="2200" b="1" dirty="0">
                <a:solidFill>
                  <a:srgbClr val="04437D"/>
                </a:solidFill>
                <a:latin typeface="Microsoft YaHei" panose="020B0503020204020204" pitchFamily="34" charset="-122"/>
                <a:ea typeface="Microsoft YaHei" panose="020B0503020204020204" pitchFamily="34" charset="-122"/>
                <a:sym typeface="+mn-ea"/>
              </a:rPr>
              <a:t>方法改进</a:t>
            </a:r>
            <a:endParaRPr kumimoji="1" lang="zh-CN" altLang="en-US" sz="2200" b="1" dirty="0">
              <a:solidFill>
                <a:srgbClr val="FF0000"/>
              </a:solidFill>
              <a:latin typeface="Microsoft YaHei" panose="020B0503020204020204" pitchFamily="34" charset="-122"/>
              <a:ea typeface="Microsoft YaHei" panose="020B0503020204020204" pitchFamily="34" charset="-122"/>
              <a:sym typeface="+mn-ea"/>
            </a:endParaRPr>
          </a:p>
        </p:txBody>
      </p:sp>
    </p:spTree>
    <p:extLst>
      <p:ext uri="{BB962C8B-B14F-4D97-AF65-F5344CB8AC3E}">
        <p14:creationId xmlns:p14="http://schemas.microsoft.com/office/powerpoint/2010/main" val="928741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fld id="{89DB14B3-731A-4352-BC82-B1993596BD11}" type="slidenum">
              <a:rPr lang="zh-CN" altLang="en-US" smtClean="0"/>
              <a:pPr/>
              <a:t>21</a:t>
            </a:fld>
            <a:endParaRPr lang="zh-CN" altLang="en-US" dirty="0"/>
          </a:p>
        </p:txBody>
      </p:sp>
      <p:sp>
        <p:nvSpPr>
          <p:cNvPr id="5" name="文本框 4">
            <a:extLst>
              <a:ext uri="{FF2B5EF4-FFF2-40B4-BE49-F238E27FC236}">
                <a16:creationId xmlns:a16="http://schemas.microsoft.com/office/drawing/2014/main" id="{6963C7D7-5C28-844A-6CF9-3E6D0208416E}"/>
              </a:ext>
            </a:extLst>
          </p:cNvPr>
          <p:cNvSpPr txBox="1"/>
          <p:nvPr/>
        </p:nvSpPr>
        <p:spPr>
          <a:xfrm>
            <a:off x="640685" y="196515"/>
            <a:ext cx="10530307" cy="743986"/>
          </a:xfrm>
          <a:prstGeom prst="rect">
            <a:avLst/>
          </a:prstGeom>
          <a:noFill/>
        </p:spPr>
        <p:txBody>
          <a:bodyPr wrap="square" rtlCol="0">
            <a:spAutoFit/>
          </a:bodyPr>
          <a:lstStyle>
            <a:defPPr>
              <a:defRPr lang="zh-CN"/>
            </a:defPPr>
            <a:lvl1pPr>
              <a:lnSpc>
                <a:spcPct val="200000"/>
              </a:lnSpc>
              <a:defRPr kumimoji="1">
                <a:latin typeface="Microsoft YaHei" panose="020B0503020204020204" pitchFamily="34" charset="-122"/>
                <a:ea typeface="Microsoft YaHei" panose="020B0503020204020204" pitchFamily="34" charset="-122"/>
              </a:defRPr>
            </a:lvl1pPr>
          </a:lstStyle>
          <a:p>
            <a:pPr>
              <a:lnSpc>
                <a:spcPct val="150000"/>
              </a:lnSpc>
            </a:pPr>
            <a:r>
              <a:rPr lang="zh-CN" altLang="en-US" sz="3200" b="1" dirty="0">
                <a:solidFill>
                  <a:srgbClr val="04437D"/>
                </a:solidFill>
              </a:rPr>
              <a:t>主要研究内容三  </a:t>
            </a:r>
            <a:r>
              <a:rPr lang="zh-CN" altLang="en-US" sz="2400" b="1" dirty="0">
                <a:solidFill>
                  <a:srgbClr val="04437D"/>
                </a:solidFill>
              </a:rPr>
              <a:t>基于深度域适应网络的故障诊断</a:t>
            </a:r>
            <a:endParaRPr lang="en-US" altLang="zh-CN" sz="2400" b="1" dirty="0">
              <a:solidFill>
                <a:srgbClr val="04437D"/>
              </a:solidFill>
            </a:endParaRPr>
          </a:p>
        </p:txBody>
      </p:sp>
      <p:pic>
        <p:nvPicPr>
          <p:cNvPr id="7" name="图片 6">
            <a:extLst>
              <a:ext uri="{FF2B5EF4-FFF2-40B4-BE49-F238E27FC236}">
                <a16:creationId xmlns:a16="http://schemas.microsoft.com/office/drawing/2014/main" id="{23ED9A26-957F-5B2C-53F6-B41F58805CE1}"/>
              </a:ext>
            </a:extLst>
          </p:cNvPr>
          <p:cNvPicPr>
            <a:picLocks noChangeAspect="1"/>
          </p:cNvPicPr>
          <p:nvPr/>
        </p:nvPicPr>
        <p:blipFill>
          <a:blip r:embed="rId3"/>
          <a:stretch>
            <a:fillRect/>
          </a:stretch>
        </p:blipFill>
        <p:spPr>
          <a:xfrm>
            <a:off x="350175" y="1665926"/>
            <a:ext cx="5896121" cy="3076860"/>
          </a:xfrm>
          <a:prstGeom prst="rect">
            <a:avLst/>
          </a:prstGeom>
        </p:spPr>
      </p:pic>
      <p:pic>
        <p:nvPicPr>
          <p:cNvPr id="8" name="图片 7">
            <a:extLst>
              <a:ext uri="{FF2B5EF4-FFF2-40B4-BE49-F238E27FC236}">
                <a16:creationId xmlns:a16="http://schemas.microsoft.com/office/drawing/2014/main" id="{77C0F129-16BB-1E0B-11D8-D11811C5611A}"/>
              </a:ext>
            </a:extLst>
          </p:cNvPr>
          <p:cNvPicPr>
            <a:picLocks noChangeAspect="1"/>
          </p:cNvPicPr>
          <p:nvPr/>
        </p:nvPicPr>
        <p:blipFill>
          <a:blip r:embed="rId4"/>
          <a:stretch>
            <a:fillRect/>
          </a:stretch>
        </p:blipFill>
        <p:spPr>
          <a:xfrm>
            <a:off x="6246296" y="1541573"/>
            <a:ext cx="5751069" cy="3458413"/>
          </a:xfrm>
          <a:prstGeom prst="rect">
            <a:avLst/>
          </a:prstGeom>
        </p:spPr>
      </p:pic>
      <p:sp>
        <p:nvSpPr>
          <p:cNvPr id="9" name="文本框 8">
            <a:extLst>
              <a:ext uri="{FF2B5EF4-FFF2-40B4-BE49-F238E27FC236}">
                <a16:creationId xmlns:a16="http://schemas.microsoft.com/office/drawing/2014/main" id="{08577791-1BA9-78BD-37DC-0364BCD17116}"/>
              </a:ext>
            </a:extLst>
          </p:cNvPr>
          <p:cNvSpPr txBox="1"/>
          <p:nvPr/>
        </p:nvSpPr>
        <p:spPr>
          <a:xfrm>
            <a:off x="584156" y="971731"/>
            <a:ext cx="7921890" cy="540341"/>
          </a:xfrm>
          <a:prstGeom prst="rect">
            <a:avLst/>
          </a:prstGeom>
          <a:noFill/>
        </p:spPr>
        <p:txBody>
          <a:bodyPr wrap="square" rtlCol="0" anchor="t">
            <a:spAutoFit/>
          </a:bodyPr>
          <a:lstStyle/>
          <a:p>
            <a:pPr fontAlgn="auto">
              <a:lnSpc>
                <a:spcPct val="150000"/>
              </a:lnSpc>
              <a:buClr>
                <a:srgbClr val="0C396A"/>
              </a:buClr>
              <a:buSzPct val="100000"/>
            </a:pPr>
            <a:r>
              <a:rPr kumimoji="1" lang="zh-CN" altLang="en-US" sz="2200" b="1" dirty="0">
                <a:solidFill>
                  <a:srgbClr val="04437D"/>
                </a:solidFill>
                <a:latin typeface="Microsoft YaHei" panose="020B0503020204020204" pitchFamily="34" charset="-122"/>
                <a:ea typeface="Microsoft YaHei" panose="020B0503020204020204" pitchFamily="34" charset="-122"/>
              </a:rPr>
              <a:t>基于不同骨干网络的深度联合概率适应网络</a:t>
            </a:r>
            <a:endParaRPr kumimoji="1" lang="zh-CN" altLang="en-US" sz="2200" b="1" dirty="0">
              <a:solidFill>
                <a:srgbClr val="FF0000"/>
              </a:solidFill>
              <a:latin typeface="Microsoft YaHei" panose="020B0503020204020204" pitchFamily="34" charset="-122"/>
              <a:ea typeface="Microsoft YaHei" panose="020B0503020204020204" pitchFamily="34" charset="-122"/>
              <a:sym typeface="+mn-ea"/>
            </a:endParaRPr>
          </a:p>
        </p:txBody>
      </p:sp>
      <p:pic>
        <p:nvPicPr>
          <p:cNvPr id="2" name="图片 1">
            <a:extLst>
              <a:ext uri="{FF2B5EF4-FFF2-40B4-BE49-F238E27FC236}">
                <a16:creationId xmlns:a16="http://schemas.microsoft.com/office/drawing/2014/main" id="{754EE653-E073-F025-A2D6-C2C868F14928}"/>
              </a:ext>
            </a:extLst>
          </p:cNvPr>
          <p:cNvPicPr>
            <a:picLocks noChangeAspect="1"/>
          </p:cNvPicPr>
          <p:nvPr/>
        </p:nvPicPr>
        <p:blipFill rotWithShape="1">
          <a:blip r:embed="rId5"/>
          <a:srcRect r="4891"/>
          <a:stretch/>
        </p:blipFill>
        <p:spPr>
          <a:xfrm>
            <a:off x="3298235" y="5105149"/>
            <a:ext cx="5045665" cy="941744"/>
          </a:xfrm>
          <a:prstGeom prst="rect">
            <a:avLst/>
          </a:prstGeom>
        </p:spPr>
      </p:pic>
      <p:sp>
        <p:nvSpPr>
          <p:cNvPr id="3" name="矩形: 圆角 2">
            <a:extLst>
              <a:ext uri="{FF2B5EF4-FFF2-40B4-BE49-F238E27FC236}">
                <a16:creationId xmlns:a16="http://schemas.microsoft.com/office/drawing/2014/main" id="{DE79E5DB-EE59-7D04-FD97-3372A380D055}"/>
              </a:ext>
            </a:extLst>
          </p:cNvPr>
          <p:cNvSpPr/>
          <p:nvPr/>
        </p:nvSpPr>
        <p:spPr bwMode="auto">
          <a:xfrm>
            <a:off x="6380975" y="5105149"/>
            <a:ext cx="1962925" cy="876819"/>
          </a:xfrm>
          <a:prstGeom prst="roundRect">
            <a:avLst/>
          </a:prstGeom>
          <a:noFill/>
          <a:ln w="28575" cap="flat" cmpd="sng" algn="ctr">
            <a:solidFill>
              <a:srgbClr val="FF0000"/>
            </a:solidFill>
            <a:prstDash val="sysDash"/>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endParaRPr>
          </a:p>
        </p:txBody>
      </p:sp>
    </p:spTree>
    <p:extLst>
      <p:ext uri="{BB962C8B-B14F-4D97-AF65-F5344CB8AC3E}">
        <p14:creationId xmlns:p14="http://schemas.microsoft.com/office/powerpoint/2010/main" val="4260128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0A66C1F-16A9-877F-21EB-8B55C18476A4}"/>
              </a:ext>
            </a:extLst>
          </p:cNvPr>
          <p:cNvSpPr>
            <a:spLocks noGrp="1"/>
          </p:cNvSpPr>
          <p:nvPr>
            <p:ph type="sldNum" sz="quarter" idx="12"/>
          </p:nvPr>
        </p:nvSpPr>
        <p:spPr/>
        <p:txBody>
          <a:bodyPr/>
          <a:lstStyle/>
          <a:p>
            <a:fld id="{89DB14B3-731A-4352-BC82-B1993596BD11}" type="slidenum">
              <a:rPr lang="zh-CN" altLang="en-US" smtClean="0"/>
              <a:pPr/>
              <a:t>22</a:t>
            </a:fld>
            <a:endParaRPr lang="zh-CN" altLang="en-US" dirty="0"/>
          </a:p>
        </p:txBody>
      </p:sp>
      <p:sp>
        <p:nvSpPr>
          <p:cNvPr id="5" name="文本框 4">
            <a:extLst>
              <a:ext uri="{FF2B5EF4-FFF2-40B4-BE49-F238E27FC236}">
                <a16:creationId xmlns:a16="http://schemas.microsoft.com/office/drawing/2014/main" id="{E2C38229-F321-4D4E-0FCB-C63AE9CD12F9}"/>
              </a:ext>
            </a:extLst>
          </p:cNvPr>
          <p:cNvSpPr txBox="1"/>
          <p:nvPr/>
        </p:nvSpPr>
        <p:spPr>
          <a:xfrm>
            <a:off x="660782" y="156321"/>
            <a:ext cx="10530307" cy="743986"/>
          </a:xfrm>
          <a:prstGeom prst="rect">
            <a:avLst/>
          </a:prstGeom>
          <a:noFill/>
        </p:spPr>
        <p:txBody>
          <a:bodyPr wrap="square" rtlCol="0">
            <a:spAutoFit/>
          </a:bodyPr>
          <a:lstStyle>
            <a:defPPr>
              <a:defRPr lang="zh-CN"/>
            </a:defPPr>
            <a:lvl1pPr>
              <a:lnSpc>
                <a:spcPct val="200000"/>
              </a:lnSpc>
              <a:defRPr kumimoji="1">
                <a:latin typeface="Microsoft YaHei" panose="020B0503020204020204" pitchFamily="34" charset="-122"/>
                <a:ea typeface="Microsoft YaHei" panose="020B0503020204020204" pitchFamily="34" charset="-122"/>
              </a:defRPr>
            </a:lvl1pPr>
          </a:lstStyle>
          <a:p>
            <a:pPr>
              <a:lnSpc>
                <a:spcPct val="150000"/>
              </a:lnSpc>
            </a:pPr>
            <a:r>
              <a:rPr lang="zh-CN" altLang="en-US" sz="3200" b="1" dirty="0">
                <a:solidFill>
                  <a:srgbClr val="04437D"/>
                </a:solidFill>
              </a:rPr>
              <a:t>主要研究内容三  </a:t>
            </a:r>
            <a:r>
              <a:rPr lang="zh-CN" altLang="en-US" sz="2400" b="1" dirty="0">
                <a:solidFill>
                  <a:srgbClr val="04437D"/>
                </a:solidFill>
              </a:rPr>
              <a:t>基于深度域适应网络的故障诊断</a:t>
            </a:r>
            <a:endParaRPr lang="en-US" altLang="zh-CN" sz="2400" b="1" dirty="0">
              <a:solidFill>
                <a:srgbClr val="04437D"/>
              </a:solidFill>
            </a:endParaRPr>
          </a:p>
        </p:txBody>
      </p:sp>
      <p:pic>
        <p:nvPicPr>
          <p:cNvPr id="6" name="图片 5">
            <a:extLst>
              <a:ext uri="{FF2B5EF4-FFF2-40B4-BE49-F238E27FC236}">
                <a16:creationId xmlns:a16="http://schemas.microsoft.com/office/drawing/2014/main" id="{9E20A190-BE77-A9E8-4E8E-FD9B6E69EE58}"/>
              </a:ext>
            </a:extLst>
          </p:cNvPr>
          <p:cNvPicPr>
            <a:picLocks noChangeAspect="1"/>
          </p:cNvPicPr>
          <p:nvPr/>
        </p:nvPicPr>
        <p:blipFill rotWithShape="1">
          <a:blip r:embed="rId2"/>
          <a:srcRect r="8333" b="32338"/>
          <a:stretch/>
        </p:blipFill>
        <p:spPr>
          <a:xfrm>
            <a:off x="285147" y="1735241"/>
            <a:ext cx="4330815" cy="1119677"/>
          </a:xfrm>
          <a:prstGeom prst="rect">
            <a:avLst/>
          </a:prstGeom>
        </p:spPr>
      </p:pic>
      <p:sp>
        <p:nvSpPr>
          <p:cNvPr id="7" name="文本框 6">
            <a:extLst>
              <a:ext uri="{FF2B5EF4-FFF2-40B4-BE49-F238E27FC236}">
                <a16:creationId xmlns:a16="http://schemas.microsoft.com/office/drawing/2014/main" id="{105F0F27-AFFC-06EA-768E-D5191F9CC5A9}"/>
              </a:ext>
            </a:extLst>
          </p:cNvPr>
          <p:cNvSpPr txBox="1"/>
          <p:nvPr/>
        </p:nvSpPr>
        <p:spPr>
          <a:xfrm>
            <a:off x="787262" y="2890954"/>
            <a:ext cx="3323346" cy="338554"/>
          </a:xfrm>
          <a:prstGeom prst="rect">
            <a:avLst/>
          </a:prstGeom>
          <a:noFill/>
        </p:spPr>
        <p:txBody>
          <a:bodyPr wrap="none" rtlCol="0">
            <a:spAutoFit/>
          </a:bodyPr>
          <a:lstStyle/>
          <a:p>
            <a:pPr algn="l">
              <a:buClr>
                <a:srgbClr val="002060"/>
              </a:buClr>
              <a:buSzTx/>
            </a:pPr>
            <a:r>
              <a:rPr lang="en-US" altLang="zh-CN" sz="1600" b="1" dirty="0">
                <a:solidFill>
                  <a:srgbClr val="00447C"/>
                </a:solidFill>
                <a:latin typeface="微软雅黑" panose="020B0503020204020204" pitchFamily="34" charset="-122"/>
                <a:ea typeface="微软雅黑" panose="020B0503020204020204" pitchFamily="34" charset="-122"/>
              </a:rPr>
              <a:t> </a:t>
            </a:r>
            <a:r>
              <a:rPr lang="zh-CN" altLang="en-US" sz="1600" b="1" dirty="0">
                <a:solidFill>
                  <a:srgbClr val="00447C"/>
                </a:solidFill>
                <a:latin typeface="微软雅黑" panose="020B0503020204020204" pitchFamily="34" charset="-122"/>
                <a:ea typeface="微软雅黑" panose="020B0503020204020204" pitchFamily="34" charset="-122"/>
              </a:rPr>
              <a:t>帕德伯恩大学轴承数据集实验平台</a:t>
            </a:r>
            <a:endParaRPr lang="en-US" altLang="zh-CN" sz="2000" b="1" dirty="0">
              <a:solidFill>
                <a:srgbClr val="00447C"/>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E286398B-4593-1858-DD7D-C6E1193FAB43}"/>
              </a:ext>
            </a:extLst>
          </p:cNvPr>
          <p:cNvSpPr txBox="1"/>
          <p:nvPr/>
        </p:nvSpPr>
        <p:spPr>
          <a:xfrm>
            <a:off x="497322" y="1053444"/>
            <a:ext cx="1101584" cy="430887"/>
          </a:xfrm>
          <a:prstGeom prst="rect">
            <a:avLst/>
          </a:prstGeom>
          <a:noFill/>
        </p:spPr>
        <p:txBody>
          <a:bodyPr wrap="none" rtlCol="0">
            <a:spAutoFit/>
          </a:bodyPr>
          <a:lstStyle/>
          <a:p>
            <a:pPr algn="l">
              <a:buClr>
                <a:srgbClr val="002060"/>
              </a:buClr>
              <a:buSzTx/>
            </a:pPr>
            <a:r>
              <a:rPr lang="en-US" altLang="zh-CN" sz="2200" b="1" dirty="0">
                <a:solidFill>
                  <a:srgbClr val="0A32E2"/>
                </a:solidFill>
                <a:latin typeface="Times New Roman" panose="02020603050405020304" pitchFamily="18" charset="0"/>
                <a:ea typeface="宋体" pitchFamily="2" charset="-122"/>
              </a:rPr>
              <a:t> </a:t>
            </a:r>
            <a:r>
              <a:rPr lang="zh-CN" altLang="en-US" sz="2200" b="1" dirty="0">
                <a:solidFill>
                  <a:srgbClr val="00447C"/>
                </a:solidFill>
                <a:latin typeface="微软雅黑" panose="020B0503020204020204" pitchFamily="34" charset="-122"/>
                <a:ea typeface="微软雅黑" panose="020B0503020204020204" pitchFamily="34" charset="-122"/>
              </a:rPr>
              <a:t>数据集</a:t>
            </a:r>
            <a:endParaRPr lang="en-US" altLang="zh-CN" sz="2200" b="1" dirty="0">
              <a:solidFill>
                <a:srgbClr val="00447C"/>
              </a:solidFill>
              <a:latin typeface="微软雅黑" panose="020B0503020204020204" pitchFamily="34" charset="-122"/>
              <a:ea typeface="微软雅黑" panose="020B0503020204020204" pitchFamily="34" charset="-122"/>
            </a:endParaRPr>
          </a:p>
        </p:txBody>
      </p:sp>
      <p:pic>
        <p:nvPicPr>
          <p:cNvPr id="9" name="图片 8">
            <a:extLst>
              <a:ext uri="{FF2B5EF4-FFF2-40B4-BE49-F238E27FC236}">
                <a16:creationId xmlns:a16="http://schemas.microsoft.com/office/drawing/2014/main" id="{829E4D18-D98E-77BA-ED47-98DC51F3CDDA}"/>
              </a:ext>
            </a:extLst>
          </p:cNvPr>
          <p:cNvPicPr>
            <a:picLocks noChangeAspect="1"/>
          </p:cNvPicPr>
          <p:nvPr/>
        </p:nvPicPr>
        <p:blipFill>
          <a:blip r:embed="rId3"/>
          <a:stretch>
            <a:fillRect/>
          </a:stretch>
        </p:blipFill>
        <p:spPr>
          <a:xfrm>
            <a:off x="804061" y="3568865"/>
            <a:ext cx="3126381" cy="1850068"/>
          </a:xfrm>
          <a:prstGeom prst="rect">
            <a:avLst/>
          </a:prstGeom>
        </p:spPr>
      </p:pic>
      <p:sp>
        <p:nvSpPr>
          <p:cNvPr id="10" name="文本框 9">
            <a:extLst>
              <a:ext uri="{FF2B5EF4-FFF2-40B4-BE49-F238E27FC236}">
                <a16:creationId xmlns:a16="http://schemas.microsoft.com/office/drawing/2014/main" id="{100D5C81-0AB1-13CF-6019-9760A7E3F172}"/>
              </a:ext>
            </a:extLst>
          </p:cNvPr>
          <p:cNvSpPr txBox="1"/>
          <p:nvPr/>
        </p:nvSpPr>
        <p:spPr>
          <a:xfrm>
            <a:off x="909159" y="5418933"/>
            <a:ext cx="2916183" cy="400110"/>
          </a:xfrm>
          <a:prstGeom prst="rect">
            <a:avLst/>
          </a:prstGeom>
          <a:noFill/>
        </p:spPr>
        <p:txBody>
          <a:bodyPr wrap="none" rtlCol="0">
            <a:spAutoFit/>
          </a:bodyPr>
          <a:lstStyle/>
          <a:p>
            <a:pPr algn="l">
              <a:buClr>
                <a:srgbClr val="002060"/>
              </a:buClr>
              <a:buSzTx/>
            </a:pPr>
            <a:r>
              <a:rPr lang="en-US" altLang="zh-CN" sz="2000" b="1" dirty="0">
                <a:solidFill>
                  <a:srgbClr val="0A32E2"/>
                </a:solidFill>
                <a:latin typeface="Times New Roman" panose="02020603050405020304" pitchFamily="18" charset="0"/>
                <a:ea typeface="宋体" pitchFamily="2" charset="-122"/>
              </a:rPr>
              <a:t> </a:t>
            </a:r>
            <a:r>
              <a:rPr lang="zh-CN" altLang="en-US" sz="1600" b="1" dirty="0">
                <a:solidFill>
                  <a:srgbClr val="00447C"/>
                </a:solidFill>
                <a:latin typeface="微软雅黑" panose="020B0503020204020204" pitchFamily="34" charset="-122"/>
                <a:ea typeface="微软雅黑" panose="020B0503020204020204" pitchFamily="34" charset="-122"/>
              </a:rPr>
              <a:t>西储大学轴承数据集实验平台</a:t>
            </a:r>
            <a:endParaRPr lang="en-US" altLang="zh-CN" sz="2000" b="1" dirty="0">
              <a:solidFill>
                <a:srgbClr val="00447C"/>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8786E4D7-D820-2FC6-184D-0B10A04C7A07}"/>
              </a:ext>
            </a:extLst>
          </p:cNvPr>
          <p:cNvSpPr txBox="1"/>
          <p:nvPr/>
        </p:nvSpPr>
        <p:spPr>
          <a:xfrm>
            <a:off x="4750875" y="1029599"/>
            <a:ext cx="1665841" cy="430887"/>
          </a:xfrm>
          <a:prstGeom prst="rect">
            <a:avLst/>
          </a:prstGeom>
          <a:noFill/>
        </p:spPr>
        <p:txBody>
          <a:bodyPr wrap="none" rtlCol="0">
            <a:spAutoFit/>
          </a:bodyPr>
          <a:lstStyle/>
          <a:p>
            <a:pPr algn="l">
              <a:buClr>
                <a:srgbClr val="002060"/>
              </a:buClr>
              <a:buSzTx/>
            </a:pPr>
            <a:r>
              <a:rPr lang="en-US" altLang="zh-CN" sz="2200" b="1" dirty="0">
                <a:solidFill>
                  <a:srgbClr val="0A32E2"/>
                </a:solidFill>
                <a:latin typeface="Times New Roman" panose="02020603050405020304" pitchFamily="18" charset="0"/>
                <a:ea typeface="宋体" pitchFamily="2" charset="-122"/>
              </a:rPr>
              <a:t> </a:t>
            </a:r>
            <a:r>
              <a:rPr lang="zh-CN" altLang="en-US" sz="2200" b="1" dirty="0">
                <a:solidFill>
                  <a:srgbClr val="00447C"/>
                </a:solidFill>
                <a:latin typeface="微软雅黑" panose="020B0503020204020204" pitchFamily="34" charset="-122"/>
                <a:ea typeface="微软雅黑" panose="020B0503020204020204" pitchFamily="34" charset="-122"/>
              </a:rPr>
              <a:t>分类准确率</a:t>
            </a:r>
            <a:endParaRPr lang="en-US" altLang="zh-CN" sz="2200" b="1" dirty="0">
              <a:solidFill>
                <a:srgbClr val="00447C"/>
              </a:solidFill>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a16="http://schemas.microsoft.com/office/drawing/2014/main" id="{23365B2C-CE29-67AB-2D60-B83469C6185C}"/>
              </a:ext>
            </a:extLst>
          </p:cNvPr>
          <p:cNvPicPr>
            <a:picLocks noChangeAspect="1"/>
          </p:cNvPicPr>
          <p:nvPr/>
        </p:nvPicPr>
        <p:blipFill>
          <a:blip r:embed="rId4"/>
          <a:stretch>
            <a:fillRect/>
          </a:stretch>
        </p:blipFill>
        <p:spPr>
          <a:xfrm rot="5400000">
            <a:off x="5889331" y="316150"/>
            <a:ext cx="4581089" cy="6858000"/>
          </a:xfrm>
          <a:prstGeom prst="rect">
            <a:avLst/>
          </a:prstGeom>
        </p:spPr>
      </p:pic>
      <p:grpSp>
        <p:nvGrpSpPr>
          <p:cNvPr id="13" name="组合 12">
            <a:extLst>
              <a:ext uri="{FF2B5EF4-FFF2-40B4-BE49-F238E27FC236}">
                <a16:creationId xmlns:a16="http://schemas.microsoft.com/office/drawing/2014/main" id="{5E5CDBD7-17A7-E627-F45F-5ED27797C6F3}"/>
              </a:ext>
            </a:extLst>
          </p:cNvPr>
          <p:cNvGrpSpPr/>
          <p:nvPr/>
        </p:nvGrpSpPr>
        <p:grpSpPr>
          <a:xfrm>
            <a:off x="5925935" y="1684536"/>
            <a:ext cx="4921428" cy="520492"/>
            <a:chOff x="5925935" y="1684536"/>
            <a:chExt cx="4921428" cy="520492"/>
          </a:xfrm>
        </p:grpSpPr>
        <p:sp>
          <p:nvSpPr>
            <p:cNvPr id="11" name="矩形 10">
              <a:extLst>
                <a:ext uri="{FF2B5EF4-FFF2-40B4-BE49-F238E27FC236}">
                  <a16:creationId xmlns:a16="http://schemas.microsoft.com/office/drawing/2014/main" id="{D917C2ED-9F7D-7FB5-A55F-9BC199B92D0E}"/>
                </a:ext>
              </a:extLst>
            </p:cNvPr>
            <p:cNvSpPr/>
            <p:nvPr/>
          </p:nvSpPr>
          <p:spPr bwMode="auto">
            <a:xfrm>
              <a:off x="5925935" y="1684536"/>
              <a:ext cx="4449965" cy="474464"/>
            </a:xfrm>
            <a:prstGeom prst="rect">
              <a:avLst/>
            </a:prstGeom>
            <a:solidFill>
              <a:srgbClr val="FFFFFF"/>
            </a:solidFill>
            <a:ln w="9525" cap="flat" cmpd="sng" algn="ctr">
              <a:solidFill>
                <a:schemeClr val="bg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endParaRPr>
            </a:p>
          </p:txBody>
        </p:sp>
        <p:pic>
          <p:nvPicPr>
            <p:cNvPr id="3" name="图片 2">
              <a:extLst>
                <a:ext uri="{FF2B5EF4-FFF2-40B4-BE49-F238E27FC236}">
                  <a16:creationId xmlns:a16="http://schemas.microsoft.com/office/drawing/2014/main" id="{1FAE643B-C792-10B9-C040-B5C12473FFB4}"/>
                </a:ext>
              </a:extLst>
            </p:cNvPr>
            <p:cNvPicPr>
              <a:picLocks noChangeAspect="1"/>
            </p:cNvPicPr>
            <p:nvPr/>
          </p:nvPicPr>
          <p:blipFill rotWithShape="1">
            <a:blip r:embed="rId5"/>
            <a:srcRect b="37947"/>
            <a:stretch/>
          </p:blipFill>
          <p:spPr>
            <a:xfrm>
              <a:off x="6013450" y="1873731"/>
              <a:ext cx="4833913" cy="331297"/>
            </a:xfrm>
            <a:prstGeom prst="rect">
              <a:avLst/>
            </a:prstGeom>
          </p:spPr>
        </p:pic>
      </p:grpSp>
    </p:spTree>
    <p:extLst>
      <p:ext uri="{BB962C8B-B14F-4D97-AF65-F5344CB8AC3E}">
        <p14:creationId xmlns:p14="http://schemas.microsoft.com/office/powerpoint/2010/main" val="1030176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0A66C1F-16A9-877F-21EB-8B55C18476A4}"/>
              </a:ext>
            </a:extLst>
          </p:cNvPr>
          <p:cNvSpPr>
            <a:spLocks noGrp="1"/>
          </p:cNvSpPr>
          <p:nvPr>
            <p:ph type="sldNum" sz="quarter" idx="12"/>
          </p:nvPr>
        </p:nvSpPr>
        <p:spPr/>
        <p:txBody>
          <a:bodyPr/>
          <a:lstStyle/>
          <a:p>
            <a:fld id="{89DB14B3-731A-4352-BC82-B1993596BD11}" type="slidenum">
              <a:rPr lang="zh-CN" altLang="en-US" smtClean="0"/>
              <a:pPr/>
              <a:t>23</a:t>
            </a:fld>
            <a:endParaRPr lang="zh-CN" altLang="en-US" dirty="0"/>
          </a:p>
        </p:txBody>
      </p:sp>
      <p:sp>
        <p:nvSpPr>
          <p:cNvPr id="5" name="文本框 4">
            <a:extLst>
              <a:ext uri="{FF2B5EF4-FFF2-40B4-BE49-F238E27FC236}">
                <a16:creationId xmlns:a16="http://schemas.microsoft.com/office/drawing/2014/main" id="{E2C38229-F321-4D4E-0FCB-C63AE9CD12F9}"/>
              </a:ext>
            </a:extLst>
          </p:cNvPr>
          <p:cNvSpPr txBox="1"/>
          <p:nvPr/>
        </p:nvSpPr>
        <p:spPr>
          <a:xfrm>
            <a:off x="660782" y="156321"/>
            <a:ext cx="10530307" cy="743986"/>
          </a:xfrm>
          <a:prstGeom prst="rect">
            <a:avLst/>
          </a:prstGeom>
          <a:noFill/>
        </p:spPr>
        <p:txBody>
          <a:bodyPr wrap="square" rtlCol="0">
            <a:spAutoFit/>
          </a:bodyPr>
          <a:lstStyle>
            <a:defPPr>
              <a:defRPr lang="zh-CN"/>
            </a:defPPr>
            <a:lvl1pPr>
              <a:lnSpc>
                <a:spcPct val="200000"/>
              </a:lnSpc>
              <a:defRPr kumimoji="1">
                <a:latin typeface="Microsoft YaHei" panose="020B0503020204020204" pitchFamily="34" charset="-122"/>
                <a:ea typeface="Microsoft YaHei" panose="020B0503020204020204" pitchFamily="34" charset="-122"/>
              </a:defRPr>
            </a:lvl1pPr>
          </a:lstStyle>
          <a:p>
            <a:pPr>
              <a:lnSpc>
                <a:spcPct val="150000"/>
              </a:lnSpc>
            </a:pPr>
            <a:r>
              <a:rPr lang="zh-CN" altLang="en-US" sz="3200" b="1" dirty="0">
                <a:solidFill>
                  <a:srgbClr val="04437D"/>
                </a:solidFill>
              </a:rPr>
              <a:t>主要研究内容三  </a:t>
            </a:r>
            <a:r>
              <a:rPr lang="zh-CN" altLang="en-US" sz="2400" b="1" dirty="0">
                <a:solidFill>
                  <a:srgbClr val="04437D"/>
                </a:solidFill>
              </a:rPr>
              <a:t>基于深度域适应网络的故障诊断</a:t>
            </a:r>
            <a:endParaRPr lang="en-US" altLang="zh-CN" sz="2400" b="1" dirty="0">
              <a:solidFill>
                <a:srgbClr val="04437D"/>
              </a:solidFill>
            </a:endParaRPr>
          </a:p>
        </p:txBody>
      </p:sp>
      <p:sp>
        <p:nvSpPr>
          <p:cNvPr id="13" name="文本框 12">
            <a:extLst>
              <a:ext uri="{FF2B5EF4-FFF2-40B4-BE49-F238E27FC236}">
                <a16:creationId xmlns:a16="http://schemas.microsoft.com/office/drawing/2014/main" id="{99940C8B-86F5-C6C7-4F01-B75064828DC0}"/>
              </a:ext>
            </a:extLst>
          </p:cNvPr>
          <p:cNvSpPr txBox="1"/>
          <p:nvPr/>
        </p:nvSpPr>
        <p:spPr>
          <a:xfrm>
            <a:off x="453257" y="1113541"/>
            <a:ext cx="1665841" cy="430887"/>
          </a:xfrm>
          <a:prstGeom prst="rect">
            <a:avLst/>
          </a:prstGeom>
          <a:noFill/>
        </p:spPr>
        <p:txBody>
          <a:bodyPr wrap="none" rtlCol="0">
            <a:spAutoFit/>
          </a:bodyPr>
          <a:lstStyle/>
          <a:p>
            <a:pPr algn="l">
              <a:buClr>
                <a:srgbClr val="002060"/>
              </a:buClr>
              <a:buSzTx/>
            </a:pPr>
            <a:r>
              <a:rPr lang="en-US" altLang="zh-CN" sz="2200" b="1" dirty="0">
                <a:solidFill>
                  <a:srgbClr val="0A32E2"/>
                </a:solidFill>
                <a:latin typeface="Times New Roman" panose="02020603050405020304" pitchFamily="18" charset="0"/>
                <a:ea typeface="宋体" pitchFamily="2" charset="-122"/>
              </a:rPr>
              <a:t> </a:t>
            </a:r>
            <a:r>
              <a:rPr lang="zh-CN" altLang="en-US" sz="2200" b="1" dirty="0">
                <a:solidFill>
                  <a:srgbClr val="00447C"/>
                </a:solidFill>
                <a:latin typeface="微软雅黑" panose="020B0503020204020204" pitchFamily="34" charset="-122"/>
                <a:ea typeface="微软雅黑" panose="020B0503020204020204" pitchFamily="34" charset="-122"/>
              </a:rPr>
              <a:t>分类准确率</a:t>
            </a:r>
            <a:endParaRPr lang="en-US" altLang="zh-CN" sz="2200" b="1" dirty="0">
              <a:solidFill>
                <a:srgbClr val="00447C"/>
              </a:solidFill>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419694EC-378C-D08F-D5E2-1DE14081562F}"/>
              </a:ext>
            </a:extLst>
          </p:cNvPr>
          <p:cNvPicPr>
            <a:picLocks noChangeAspect="1"/>
          </p:cNvPicPr>
          <p:nvPr/>
        </p:nvPicPr>
        <p:blipFill>
          <a:blip r:embed="rId2"/>
          <a:stretch>
            <a:fillRect/>
          </a:stretch>
        </p:blipFill>
        <p:spPr>
          <a:xfrm rot="5400000">
            <a:off x="992044" y="518417"/>
            <a:ext cx="4143745" cy="6064166"/>
          </a:xfrm>
          <a:prstGeom prst="rect">
            <a:avLst/>
          </a:prstGeom>
        </p:spPr>
      </p:pic>
      <p:pic>
        <p:nvPicPr>
          <p:cNvPr id="7" name="图片 6">
            <a:extLst>
              <a:ext uri="{FF2B5EF4-FFF2-40B4-BE49-F238E27FC236}">
                <a16:creationId xmlns:a16="http://schemas.microsoft.com/office/drawing/2014/main" id="{2CE6851C-AC7D-5C95-B9EE-A235BA32BF84}"/>
              </a:ext>
            </a:extLst>
          </p:cNvPr>
          <p:cNvPicPr>
            <a:picLocks noChangeAspect="1"/>
          </p:cNvPicPr>
          <p:nvPr/>
        </p:nvPicPr>
        <p:blipFill>
          <a:blip r:embed="rId3"/>
          <a:stretch>
            <a:fillRect/>
          </a:stretch>
        </p:blipFill>
        <p:spPr>
          <a:xfrm rot="5400000">
            <a:off x="7101146" y="320352"/>
            <a:ext cx="4022041" cy="6096000"/>
          </a:xfrm>
          <a:prstGeom prst="rect">
            <a:avLst/>
          </a:prstGeom>
        </p:spPr>
      </p:pic>
      <p:sp>
        <p:nvSpPr>
          <p:cNvPr id="2" name="矩形 1">
            <a:extLst>
              <a:ext uri="{FF2B5EF4-FFF2-40B4-BE49-F238E27FC236}">
                <a16:creationId xmlns:a16="http://schemas.microsoft.com/office/drawing/2014/main" id="{627886F2-A744-53CF-F6C9-40673241A8DC}"/>
              </a:ext>
            </a:extLst>
          </p:cNvPr>
          <p:cNvSpPr/>
          <p:nvPr/>
        </p:nvSpPr>
        <p:spPr bwMode="auto">
          <a:xfrm>
            <a:off x="1060450" y="1591590"/>
            <a:ext cx="3975100" cy="393700"/>
          </a:xfrm>
          <a:prstGeom prst="rect">
            <a:avLst/>
          </a:prstGeom>
          <a:solidFill>
            <a:srgbClr val="FFFFFF"/>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endParaRPr>
          </a:p>
        </p:txBody>
      </p:sp>
      <p:pic>
        <p:nvPicPr>
          <p:cNvPr id="3" name="图片 2">
            <a:extLst>
              <a:ext uri="{FF2B5EF4-FFF2-40B4-BE49-F238E27FC236}">
                <a16:creationId xmlns:a16="http://schemas.microsoft.com/office/drawing/2014/main" id="{413B44B9-4AA9-902E-5014-C0F70FD6FAE6}"/>
              </a:ext>
            </a:extLst>
          </p:cNvPr>
          <p:cNvPicPr>
            <a:picLocks noChangeAspect="1"/>
          </p:cNvPicPr>
          <p:nvPr/>
        </p:nvPicPr>
        <p:blipFill>
          <a:blip r:embed="rId4"/>
          <a:stretch>
            <a:fillRect/>
          </a:stretch>
        </p:blipFill>
        <p:spPr>
          <a:xfrm>
            <a:off x="1564639" y="1788440"/>
            <a:ext cx="3637061" cy="244020"/>
          </a:xfrm>
          <a:prstGeom prst="rect">
            <a:avLst/>
          </a:prstGeom>
        </p:spPr>
      </p:pic>
      <p:sp>
        <p:nvSpPr>
          <p:cNvPr id="8" name="矩形 7">
            <a:extLst>
              <a:ext uri="{FF2B5EF4-FFF2-40B4-BE49-F238E27FC236}">
                <a16:creationId xmlns:a16="http://schemas.microsoft.com/office/drawing/2014/main" id="{6F53F90D-8199-A972-BACB-BA9925D7665B}"/>
              </a:ext>
            </a:extLst>
          </p:cNvPr>
          <p:cNvSpPr/>
          <p:nvPr/>
        </p:nvSpPr>
        <p:spPr bwMode="auto">
          <a:xfrm>
            <a:off x="7156452" y="1478627"/>
            <a:ext cx="3727448" cy="506663"/>
          </a:xfrm>
          <a:prstGeom prst="rect">
            <a:avLst/>
          </a:prstGeom>
          <a:solidFill>
            <a:srgbClr val="FFFFFF"/>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endParaRPr>
          </a:p>
        </p:txBody>
      </p:sp>
      <p:pic>
        <p:nvPicPr>
          <p:cNvPr id="9" name="图片 8">
            <a:extLst>
              <a:ext uri="{FF2B5EF4-FFF2-40B4-BE49-F238E27FC236}">
                <a16:creationId xmlns:a16="http://schemas.microsoft.com/office/drawing/2014/main" id="{CFF63CA4-D97F-C9C4-96E0-0B4C0E60E1E1}"/>
              </a:ext>
            </a:extLst>
          </p:cNvPr>
          <p:cNvPicPr>
            <a:picLocks noChangeAspect="1"/>
          </p:cNvPicPr>
          <p:nvPr/>
        </p:nvPicPr>
        <p:blipFill>
          <a:blip r:embed="rId5"/>
          <a:stretch>
            <a:fillRect/>
          </a:stretch>
        </p:blipFill>
        <p:spPr>
          <a:xfrm>
            <a:off x="7118089" y="1731958"/>
            <a:ext cx="3988153" cy="277371"/>
          </a:xfrm>
          <a:prstGeom prst="rect">
            <a:avLst/>
          </a:prstGeom>
        </p:spPr>
      </p:pic>
    </p:spTree>
    <p:extLst>
      <p:ext uri="{BB962C8B-B14F-4D97-AF65-F5344CB8AC3E}">
        <p14:creationId xmlns:p14="http://schemas.microsoft.com/office/powerpoint/2010/main" val="4189272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45CBC8DD-78EB-0863-0007-96322CCE46B9}"/>
              </a:ext>
            </a:extLst>
          </p:cNvPr>
          <p:cNvSpPr>
            <a:spLocks noGrp="1"/>
          </p:cNvSpPr>
          <p:nvPr>
            <p:ph type="sldNum" sz="quarter" idx="12"/>
          </p:nvPr>
        </p:nvSpPr>
        <p:spPr/>
        <p:txBody>
          <a:bodyPr/>
          <a:lstStyle/>
          <a:p>
            <a:fld id="{89DB14B3-731A-4352-BC82-B1993596BD11}" type="slidenum">
              <a:rPr lang="zh-CN" altLang="en-US" smtClean="0"/>
              <a:pPr/>
              <a:t>24</a:t>
            </a:fld>
            <a:endParaRPr lang="zh-CN" altLang="en-US" dirty="0"/>
          </a:p>
        </p:txBody>
      </p:sp>
      <p:sp>
        <p:nvSpPr>
          <p:cNvPr id="5" name="文本框 4">
            <a:extLst>
              <a:ext uri="{FF2B5EF4-FFF2-40B4-BE49-F238E27FC236}">
                <a16:creationId xmlns:a16="http://schemas.microsoft.com/office/drawing/2014/main" id="{8CE11959-7237-5277-FFFC-91F04AE3DE4F}"/>
              </a:ext>
            </a:extLst>
          </p:cNvPr>
          <p:cNvSpPr txBox="1"/>
          <p:nvPr/>
        </p:nvSpPr>
        <p:spPr>
          <a:xfrm>
            <a:off x="660782" y="156321"/>
            <a:ext cx="10530307" cy="743986"/>
          </a:xfrm>
          <a:prstGeom prst="rect">
            <a:avLst/>
          </a:prstGeom>
          <a:noFill/>
        </p:spPr>
        <p:txBody>
          <a:bodyPr wrap="square" rtlCol="0">
            <a:spAutoFit/>
          </a:bodyPr>
          <a:lstStyle>
            <a:defPPr>
              <a:defRPr lang="zh-CN"/>
            </a:defPPr>
            <a:lvl1pPr>
              <a:lnSpc>
                <a:spcPct val="200000"/>
              </a:lnSpc>
              <a:defRPr kumimoji="1">
                <a:latin typeface="Microsoft YaHei" panose="020B0503020204020204" pitchFamily="34" charset="-122"/>
                <a:ea typeface="Microsoft YaHei" panose="020B0503020204020204" pitchFamily="34" charset="-122"/>
              </a:defRPr>
            </a:lvl1pPr>
          </a:lstStyle>
          <a:p>
            <a:pPr>
              <a:lnSpc>
                <a:spcPct val="150000"/>
              </a:lnSpc>
            </a:pPr>
            <a:r>
              <a:rPr lang="zh-CN" altLang="en-US" sz="3200" b="1" dirty="0">
                <a:solidFill>
                  <a:srgbClr val="04437D"/>
                </a:solidFill>
              </a:rPr>
              <a:t>主要研究内容三  </a:t>
            </a:r>
            <a:r>
              <a:rPr lang="zh-CN" altLang="en-US" sz="2400" b="1" dirty="0">
                <a:solidFill>
                  <a:srgbClr val="04437D"/>
                </a:solidFill>
              </a:rPr>
              <a:t>基于深度域适应网络的故障诊断</a:t>
            </a:r>
            <a:endParaRPr lang="en-US" altLang="zh-CN" sz="2400" b="1" dirty="0">
              <a:solidFill>
                <a:srgbClr val="04437D"/>
              </a:solidFill>
            </a:endParaRPr>
          </a:p>
        </p:txBody>
      </p:sp>
      <p:sp>
        <p:nvSpPr>
          <p:cNvPr id="8" name="文本框 7">
            <a:extLst>
              <a:ext uri="{FF2B5EF4-FFF2-40B4-BE49-F238E27FC236}">
                <a16:creationId xmlns:a16="http://schemas.microsoft.com/office/drawing/2014/main" id="{2C068F3C-8AF8-62DE-1B14-CF54FA984912}"/>
              </a:ext>
            </a:extLst>
          </p:cNvPr>
          <p:cNvSpPr txBox="1"/>
          <p:nvPr/>
        </p:nvSpPr>
        <p:spPr>
          <a:xfrm>
            <a:off x="590443" y="1104741"/>
            <a:ext cx="2338753" cy="430887"/>
          </a:xfrm>
          <a:prstGeom prst="rect">
            <a:avLst/>
          </a:prstGeom>
          <a:noFill/>
        </p:spPr>
        <p:txBody>
          <a:bodyPr wrap="square">
            <a:spAutoFit/>
          </a:bodyPr>
          <a:lstStyle/>
          <a:p>
            <a:r>
              <a:rPr lang="zh-CN" altLang="en-US" sz="2200" b="1" dirty="0">
                <a:solidFill>
                  <a:srgbClr val="00447C"/>
                </a:solidFill>
                <a:latin typeface="微软雅黑" panose="020B0503020204020204" pitchFamily="34" charset="-122"/>
                <a:ea typeface="微软雅黑" panose="020B0503020204020204" pitchFamily="34" charset="-122"/>
              </a:rPr>
              <a:t>特征可视化分析</a:t>
            </a:r>
          </a:p>
        </p:txBody>
      </p:sp>
      <p:sp>
        <p:nvSpPr>
          <p:cNvPr id="13" name="文本框 12">
            <a:extLst>
              <a:ext uri="{FF2B5EF4-FFF2-40B4-BE49-F238E27FC236}">
                <a16:creationId xmlns:a16="http://schemas.microsoft.com/office/drawing/2014/main" id="{778E9AE5-4231-68F8-DD67-77DDACE382B0}"/>
              </a:ext>
            </a:extLst>
          </p:cNvPr>
          <p:cNvSpPr txBox="1"/>
          <p:nvPr/>
        </p:nvSpPr>
        <p:spPr>
          <a:xfrm>
            <a:off x="5925935" y="1104741"/>
            <a:ext cx="2555631" cy="430887"/>
          </a:xfrm>
          <a:prstGeom prst="rect">
            <a:avLst/>
          </a:prstGeom>
          <a:noFill/>
        </p:spPr>
        <p:txBody>
          <a:bodyPr wrap="square">
            <a:spAutoFit/>
          </a:bodyPr>
          <a:lstStyle/>
          <a:p>
            <a:r>
              <a:rPr lang="zh-CN" altLang="en-US" sz="2200" b="1" dirty="0">
                <a:solidFill>
                  <a:srgbClr val="00447C"/>
                </a:solidFill>
                <a:latin typeface="微软雅黑" panose="020B0503020204020204" pitchFamily="34" charset="-122"/>
                <a:ea typeface="微软雅黑" panose="020B0503020204020204" pitchFamily="34" charset="-122"/>
              </a:rPr>
              <a:t>跨工况差异分析</a:t>
            </a:r>
          </a:p>
        </p:txBody>
      </p:sp>
      <p:pic>
        <p:nvPicPr>
          <p:cNvPr id="3" name="图片 2">
            <a:extLst>
              <a:ext uri="{FF2B5EF4-FFF2-40B4-BE49-F238E27FC236}">
                <a16:creationId xmlns:a16="http://schemas.microsoft.com/office/drawing/2014/main" id="{E5F2571F-9F6D-2D54-6BBF-460639C53CE8}"/>
              </a:ext>
            </a:extLst>
          </p:cNvPr>
          <p:cNvPicPr>
            <a:picLocks noChangeAspect="1"/>
          </p:cNvPicPr>
          <p:nvPr/>
        </p:nvPicPr>
        <p:blipFill>
          <a:blip r:embed="rId2"/>
          <a:stretch>
            <a:fillRect/>
          </a:stretch>
        </p:blipFill>
        <p:spPr>
          <a:xfrm>
            <a:off x="847472" y="1770840"/>
            <a:ext cx="3548076" cy="3892550"/>
          </a:xfrm>
          <a:prstGeom prst="rect">
            <a:avLst/>
          </a:prstGeom>
        </p:spPr>
      </p:pic>
      <p:sp>
        <p:nvSpPr>
          <p:cNvPr id="11" name="矩形: 圆角 10">
            <a:extLst>
              <a:ext uri="{FF2B5EF4-FFF2-40B4-BE49-F238E27FC236}">
                <a16:creationId xmlns:a16="http://schemas.microsoft.com/office/drawing/2014/main" id="{DDBA02F4-F8EE-E9F7-55A4-D2F4F57EED9D}"/>
              </a:ext>
            </a:extLst>
          </p:cNvPr>
          <p:cNvSpPr/>
          <p:nvPr/>
        </p:nvSpPr>
        <p:spPr bwMode="auto">
          <a:xfrm>
            <a:off x="2621510" y="3555098"/>
            <a:ext cx="1693051" cy="1764554"/>
          </a:xfrm>
          <a:prstGeom prst="roundRect">
            <a:avLst/>
          </a:prstGeom>
          <a:noFill/>
          <a:ln w="28575" cap="flat" cmpd="sng" algn="ctr">
            <a:solidFill>
              <a:srgbClr val="FF0000"/>
            </a:solidFill>
            <a:prstDash val="dash"/>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endParaRPr>
          </a:p>
        </p:txBody>
      </p:sp>
      <p:pic>
        <p:nvPicPr>
          <p:cNvPr id="7" name="图片 6">
            <a:extLst>
              <a:ext uri="{FF2B5EF4-FFF2-40B4-BE49-F238E27FC236}">
                <a16:creationId xmlns:a16="http://schemas.microsoft.com/office/drawing/2014/main" id="{0E22925C-514F-5231-033C-6DDDE7307600}"/>
              </a:ext>
            </a:extLst>
          </p:cNvPr>
          <p:cNvPicPr>
            <a:picLocks noChangeAspect="1"/>
          </p:cNvPicPr>
          <p:nvPr/>
        </p:nvPicPr>
        <p:blipFill>
          <a:blip r:embed="rId3"/>
          <a:stretch>
            <a:fillRect/>
          </a:stretch>
        </p:blipFill>
        <p:spPr>
          <a:xfrm>
            <a:off x="6088599" y="2156373"/>
            <a:ext cx="5088116" cy="2797450"/>
          </a:xfrm>
          <a:prstGeom prst="rect">
            <a:avLst/>
          </a:prstGeom>
        </p:spPr>
      </p:pic>
    </p:spTree>
    <p:extLst>
      <p:ext uri="{BB962C8B-B14F-4D97-AF65-F5344CB8AC3E}">
        <p14:creationId xmlns:p14="http://schemas.microsoft.com/office/powerpoint/2010/main" val="2450323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45CBC8DD-78EB-0863-0007-96322CCE46B9}"/>
              </a:ext>
            </a:extLst>
          </p:cNvPr>
          <p:cNvSpPr>
            <a:spLocks noGrp="1"/>
          </p:cNvSpPr>
          <p:nvPr>
            <p:ph type="sldNum" sz="quarter" idx="12"/>
          </p:nvPr>
        </p:nvSpPr>
        <p:spPr/>
        <p:txBody>
          <a:bodyPr/>
          <a:lstStyle/>
          <a:p>
            <a:fld id="{89DB14B3-731A-4352-BC82-B1993596BD11}" type="slidenum">
              <a:rPr lang="zh-CN" altLang="en-US" smtClean="0"/>
              <a:pPr/>
              <a:t>25</a:t>
            </a:fld>
            <a:endParaRPr lang="zh-CN" altLang="en-US" dirty="0"/>
          </a:p>
        </p:txBody>
      </p:sp>
      <p:sp>
        <p:nvSpPr>
          <p:cNvPr id="5" name="文本框 4">
            <a:extLst>
              <a:ext uri="{FF2B5EF4-FFF2-40B4-BE49-F238E27FC236}">
                <a16:creationId xmlns:a16="http://schemas.microsoft.com/office/drawing/2014/main" id="{8CE11959-7237-5277-FFFC-91F04AE3DE4F}"/>
              </a:ext>
            </a:extLst>
          </p:cNvPr>
          <p:cNvSpPr txBox="1"/>
          <p:nvPr/>
        </p:nvSpPr>
        <p:spPr>
          <a:xfrm>
            <a:off x="660782" y="156321"/>
            <a:ext cx="10530307" cy="743986"/>
          </a:xfrm>
          <a:prstGeom prst="rect">
            <a:avLst/>
          </a:prstGeom>
          <a:noFill/>
        </p:spPr>
        <p:txBody>
          <a:bodyPr wrap="square" rtlCol="0">
            <a:spAutoFit/>
          </a:bodyPr>
          <a:lstStyle>
            <a:defPPr>
              <a:defRPr lang="zh-CN"/>
            </a:defPPr>
            <a:lvl1pPr>
              <a:lnSpc>
                <a:spcPct val="200000"/>
              </a:lnSpc>
              <a:defRPr kumimoji="1">
                <a:latin typeface="Microsoft YaHei" panose="020B0503020204020204" pitchFamily="34" charset="-122"/>
                <a:ea typeface="Microsoft YaHei" panose="020B0503020204020204" pitchFamily="34" charset="-122"/>
              </a:defRPr>
            </a:lvl1pPr>
          </a:lstStyle>
          <a:p>
            <a:pPr>
              <a:lnSpc>
                <a:spcPct val="150000"/>
              </a:lnSpc>
            </a:pPr>
            <a:r>
              <a:rPr lang="zh-CN" altLang="en-US" sz="3200" b="1" dirty="0">
                <a:solidFill>
                  <a:srgbClr val="04437D"/>
                </a:solidFill>
              </a:rPr>
              <a:t>主要研究内容三  </a:t>
            </a:r>
            <a:r>
              <a:rPr lang="zh-CN" altLang="en-US" sz="2400" b="1" dirty="0">
                <a:solidFill>
                  <a:srgbClr val="04437D"/>
                </a:solidFill>
              </a:rPr>
              <a:t>基于深度域适应网络的故障诊断</a:t>
            </a:r>
            <a:endParaRPr lang="en-US" altLang="zh-CN" sz="2400" b="1" dirty="0">
              <a:solidFill>
                <a:srgbClr val="04437D"/>
              </a:solidFill>
            </a:endParaRPr>
          </a:p>
        </p:txBody>
      </p:sp>
      <p:sp>
        <p:nvSpPr>
          <p:cNvPr id="8" name="文本框 7">
            <a:extLst>
              <a:ext uri="{FF2B5EF4-FFF2-40B4-BE49-F238E27FC236}">
                <a16:creationId xmlns:a16="http://schemas.microsoft.com/office/drawing/2014/main" id="{2C068F3C-8AF8-62DE-1B14-CF54FA984912}"/>
              </a:ext>
            </a:extLst>
          </p:cNvPr>
          <p:cNvSpPr txBox="1"/>
          <p:nvPr/>
        </p:nvSpPr>
        <p:spPr>
          <a:xfrm>
            <a:off x="509516" y="1104740"/>
            <a:ext cx="2338753" cy="430887"/>
          </a:xfrm>
          <a:prstGeom prst="rect">
            <a:avLst/>
          </a:prstGeom>
          <a:noFill/>
        </p:spPr>
        <p:txBody>
          <a:bodyPr wrap="square">
            <a:spAutoFit/>
          </a:bodyPr>
          <a:lstStyle/>
          <a:p>
            <a:r>
              <a:rPr lang="zh-CN" altLang="en-US" sz="2200" b="1" dirty="0">
                <a:solidFill>
                  <a:srgbClr val="00447C"/>
                </a:solidFill>
                <a:latin typeface="微软雅黑" panose="020B0503020204020204" pitchFamily="34" charset="-122"/>
                <a:ea typeface="微软雅黑" panose="020B0503020204020204" pitchFamily="34" charset="-122"/>
              </a:rPr>
              <a:t>参数敏感性</a:t>
            </a:r>
          </a:p>
        </p:txBody>
      </p:sp>
      <p:sp>
        <p:nvSpPr>
          <p:cNvPr id="13" name="文本框 12">
            <a:extLst>
              <a:ext uri="{FF2B5EF4-FFF2-40B4-BE49-F238E27FC236}">
                <a16:creationId xmlns:a16="http://schemas.microsoft.com/office/drawing/2014/main" id="{778E9AE5-4231-68F8-DD67-77DDACE382B0}"/>
              </a:ext>
            </a:extLst>
          </p:cNvPr>
          <p:cNvSpPr txBox="1"/>
          <p:nvPr/>
        </p:nvSpPr>
        <p:spPr>
          <a:xfrm>
            <a:off x="6054385" y="1104741"/>
            <a:ext cx="2555631" cy="430887"/>
          </a:xfrm>
          <a:prstGeom prst="rect">
            <a:avLst/>
          </a:prstGeom>
          <a:noFill/>
        </p:spPr>
        <p:txBody>
          <a:bodyPr wrap="square">
            <a:spAutoFit/>
          </a:bodyPr>
          <a:lstStyle/>
          <a:p>
            <a:r>
              <a:rPr lang="zh-CN" altLang="en-US" sz="2200" b="1" dirty="0">
                <a:solidFill>
                  <a:srgbClr val="00447C"/>
                </a:solidFill>
                <a:latin typeface="微软雅黑" panose="020B0503020204020204" pitchFamily="34" charset="-122"/>
                <a:ea typeface="微软雅黑" panose="020B0503020204020204" pitchFamily="34" charset="-122"/>
              </a:rPr>
              <a:t>网络收敛性</a:t>
            </a:r>
          </a:p>
        </p:txBody>
      </p:sp>
      <p:pic>
        <p:nvPicPr>
          <p:cNvPr id="2" name="图片 1">
            <a:extLst>
              <a:ext uri="{FF2B5EF4-FFF2-40B4-BE49-F238E27FC236}">
                <a16:creationId xmlns:a16="http://schemas.microsoft.com/office/drawing/2014/main" id="{B8AB3BAF-43A2-5A00-179C-02BE2506536C}"/>
              </a:ext>
            </a:extLst>
          </p:cNvPr>
          <p:cNvPicPr>
            <a:picLocks noChangeAspect="1"/>
          </p:cNvPicPr>
          <p:nvPr/>
        </p:nvPicPr>
        <p:blipFill>
          <a:blip r:embed="rId2"/>
          <a:stretch>
            <a:fillRect/>
          </a:stretch>
        </p:blipFill>
        <p:spPr>
          <a:xfrm>
            <a:off x="509516" y="2254250"/>
            <a:ext cx="5499985" cy="2730489"/>
          </a:xfrm>
          <a:prstGeom prst="rect">
            <a:avLst/>
          </a:prstGeom>
        </p:spPr>
      </p:pic>
      <p:pic>
        <p:nvPicPr>
          <p:cNvPr id="3" name="图片 2">
            <a:extLst>
              <a:ext uri="{FF2B5EF4-FFF2-40B4-BE49-F238E27FC236}">
                <a16:creationId xmlns:a16="http://schemas.microsoft.com/office/drawing/2014/main" id="{88C6C0DF-69D7-5252-6CE8-46D322884F65}"/>
              </a:ext>
            </a:extLst>
          </p:cNvPr>
          <p:cNvPicPr>
            <a:picLocks noChangeAspect="1"/>
          </p:cNvPicPr>
          <p:nvPr/>
        </p:nvPicPr>
        <p:blipFill>
          <a:blip r:embed="rId3"/>
          <a:stretch>
            <a:fillRect/>
          </a:stretch>
        </p:blipFill>
        <p:spPr>
          <a:xfrm>
            <a:off x="6182501" y="2017589"/>
            <a:ext cx="4376425" cy="3454634"/>
          </a:xfrm>
          <a:prstGeom prst="rect">
            <a:avLst/>
          </a:prstGeom>
        </p:spPr>
      </p:pic>
    </p:spTree>
    <p:extLst>
      <p:ext uri="{BB962C8B-B14F-4D97-AF65-F5344CB8AC3E}">
        <p14:creationId xmlns:p14="http://schemas.microsoft.com/office/powerpoint/2010/main" val="222062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3814" y="351915"/>
            <a:ext cx="1831947" cy="584775"/>
          </a:xfrm>
        </p:spPr>
        <p:txBody>
          <a:bodyPr/>
          <a:lstStyle/>
          <a:p>
            <a:r>
              <a:rPr lang="zh-CN" altLang="en-US" sz="3200" b="1" spc="600">
                <a:solidFill>
                  <a:srgbClr val="04437D"/>
                </a:solidFill>
                <a:latin typeface="Microsoft YaHei" panose="020B0503020204020204" pitchFamily="34" charset="-122"/>
                <a:ea typeface="Microsoft YaHei" panose="020B0503020204020204" pitchFamily="34" charset="-122"/>
                <a:cs typeface="SimHei" charset="-122"/>
              </a:rPr>
              <a:t>目录</a:t>
            </a:r>
            <a:endParaRPr lang="zh-CN" altLang="en-US" sz="3200" b="1" spc="600" dirty="0">
              <a:solidFill>
                <a:srgbClr val="04437D"/>
              </a:solidFill>
              <a:latin typeface="Microsoft YaHei" panose="020B0503020204020204" pitchFamily="34" charset="-122"/>
              <a:ea typeface="Microsoft YaHei" panose="020B0503020204020204" pitchFamily="34" charset="-122"/>
              <a:cs typeface="SimHei" charset="-122"/>
            </a:endParaRPr>
          </a:p>
        </p:txBody>
      </p:sp>
      <p:sp>
        <p:nvSpPr>
          <p:cNvPr id="4" name="幻灯片编号占位符 3"/>
          <p:cNvSpPr>
            <a:spLocks noGrp="1"/>
          </p:cNvSpPr>
          <p:nvPr>
            <p:ph type="sldNum" sz="quarter" idx="12"/>
          </p:nvPr>
        </p:nvSpPr>
        <p:spPr/>
        <p:txBody>
          <a:bodyPr/>
          <a:lstStyle/>
          <a:p>
            <a:fld id="{89DB14B3-731A-4352-BC82-B1993596BD11}" type="slidenum">
              <a:rPr lang="zh-CN" altLang="en-US" smtClean="0"/>
              <a:pPr/>
              <a:t>26</a:t>
            </a:fld>
            <a:endParaRPr lang="zh-CN" altLang="en-US" dirty="0"/>
          </a:p>
        </p:txBody>
      </p:sp>
      <p:grpSp>
        <p:nvGrpSpPr>
          <p:cNvPr id="16" name="Group 544">
            <a:extLst>
              <a:ext uri="{FF2B5EF4-FFF2-40B4-BE49-F238E27FC236}">
                <a16:creationId xmlns:a16="http://schemas.microsoft.com/office/drawing/2014/main" id="{F5E557F3-0646-0332-57EC-FDE65E717A72}"/>
              </a:ext>
            </a:extLst>
          </p:cNvPr>
          <p:cNvGrpSpPr/>
          <p:nvPr/>
        </p:nvGrpSpPr>
        <p:grpSpPr bwMode="auto">
          <a:xfrm>
            <a:off x="1951893" y="1846387"/>
            <a:ext cx="6743700" cy="693071"/>
            <a:chOff x="871438" y="3030034"/>
            <a:chExt cx="9786143" cy="835025"/>
          </a:xfrm>
        </p:grpSpPr>
        <p:sp>
          <p:nvSpPr>
            <p:cNvPr id="17" name="Rectangle 1215">
              <a:extLst>
                <a:ext uri="{FF2B5EF4-FFF2-40B4-BE49-F238E27FC236}">
                  <a16:creationId xmlns:a16="http://schemas.microsoft.com/office/drawing/2014/main" id="{8766A458-2CFE-AE3B-0F38-A1D8F7A9E715}"/>
                </a:ext>
              </a:extLst>
            </p:cNvPr>
            <p:cNvSpPr>
              <a:spLocks noChangeArrowheads="1"/>
            </p:cNvSpPr>
            <p:nvPr/>
          </p:nvSpPr>
          <p:spPr bwMode="auto">
            <a:xfrm>
              <a:off x="871438" y="3030034"/>
              <a:ext cx="1303232" cy="835024"/>
            </a:xfrm>
            <a:prstGeom prst="rect">
              <a:avLst/>
            </a:prstGeom>
            <a:solidFill>
              <a:srgbClr val="00447C"/>
            </a:solidFill>
            <a:ln>
              <a:noFill/>
            </a:ln>
            <a:effectLst>
              <a:outerShdw dist="35920" dir="2700135" algn="ctr" rotWithShape="0">
                <a:srgbClr val="EEECE1"/>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424180" indent="-136525">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560705" indent="-136525">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698500" indent="-1397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11557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16129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20701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25273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Font typeface="Calibri" panose="020F0502020204030204" pitchFamily="34" charset="0"/>
                <a:buNone/>
              </a:pPr>
              <a:endParaRPr lang="zh-CN" altLang="en-US" sz="1800">
                <a:solidFill>
                  <a:srgbClr val="000000"/>
                </a:solidFill>
                <a:sym typeface="Arial" panose="020B0604020202090204" pitchFamily="34" charset="0"/>
              </a:endParaRPr>
            </a:p>
          </p:txBody>
        </p:sp>
        <p:sp>
          <p:nvSpPr>
            <p:cNvPr id="18" name="Rectangle 1217">
              <a:extLst>
                <a:ext uri="{FF2B5EF4-FFF2-40B4-BE49-F238E27FC236}">
                  <a16:creationId xmlns:a16="http://schemas.microsoft.com/office/drawing/2014/main" id="{3126CDDC-AC41-363F-9A33-2AA47AB7DA9D}"/>
                </a:ext>
              </a:extLst>
            </p:cNvPr>
            <p:cNvSpPr>
              <a:spLocks noChangeArrowheads="1"/>
            </p:cNvSpPr>
            <p:nvPr/>
          </p:nvSpPr>
          <p:spPr bwMode="auto">
            <a:xfrm>
              <a:off x="2363319" y="3030036"/>
              <a:ext cx="8294262" cy="835023"/>
            </a:xfrm>
            <a:prstGeom prst="rect">
              <a:avLst/>
            </a:prstGeom>
            <a:noFill/>
            <a:ln w="28575">
              <a:solidFill>
                <a:srgbClr val="00447C"/>
              </a:solid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Font typeface="Calibri" panose="020F0502020204030204" pitchFamily="34" charset="0"/>
                <a:buNone/>
              </a:pPr>
              <a:endParaRPr lang="zh-CN" altLang="en-US" sz="1800">
                <a:solidFill>
                  <a:srgbClr val="000000"/>
                </a:solidFill>
                <a:sym typeface="Arial" panose="020B0604020202090204" pitchFamily="34" charset="0"/>
              </a:endParaRPr>
            </a:p>
          </p:txBody>
        </p:sp>
        <p:sp>
          <p:nvSpPr>
            <p:cNvPr id="19" name="Rectangle 1219">
              <a:extLst>
                <a:ext uri="{FF2B5EF4-FFF2-40B4-BE49-F238E27FC236}">
                  <a16:creationId xmlns:a16="http://schemas.microsoft.com/office/drawing/2014/main" id="{1B6CFFB3-E14F-8D77-0336-16EB8303DA64}"/>
                </a:ext>
              </a:extLst>
            </p:cNvPr>
            <p:cNvSpPr>
              <a:spLocks noChangeArrowheads="1"/>
            </p:cNvSpPr>
            <p:nvPr/>
          </p:nvSpPr>
          <p:spPr bwMode="auto">
            <a:xfrm>
              <a:off x="1059163" y="3173443"/>
              <a:ext cx="930684" cy="523219"/>
            </a:xfrm>
            <a:prstGeom prst="rect">
              <a:avLst/>
            </a:prstGeom>
            <a:solidFill>
              <a:srgbClr val="00447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algn="ctr" eaLnBrk="1" hangingPunct="1">
                <a:lnSpc>
                  <a:spcPct val="100000"/>
                </a:lnSpc>
                <a:spcBef>
                  <a:spcPct val="50000"/>
                </a:spcBef>
                <a:spcAft>
                  <a:spcPct val="0"/>
                </a:spcAft>
                <a:buFont typeface="Calibri" panose="020F0502020204030204" pitchFamily="34" charset="0"/>
                <a:buNone/>
              </a:pPr>
              <a:r>
                <a:rPr lang="zh-CN" altLang="en-US" sz="2400" b="1" dirty="0">
                  <a:solidFill>
                    <a:srgbClr val="FFFFFF"/>
                  </a:solidFill>
                  <a:latin typeface="微软雅黑" panose="020B0503020204020204" pitchFamily="34" charset="-122"/>
                  <a:ea typeface="微软雅黑" panose="020B0503020204020204" pitchFamily="34" charset="-122"/>
                  <a:sym typeface="Arial" panose="020B0604020202090204" pitchFamily="34" charset="0"/>
                </a:rPr>
                <a:t>一</a:t>
              </a:r>
              <a:endParaRPr lang="zh-CN" altLang="zh-CN" sz="1600" dirty="0">
                <a:solidFill>
                  <a:srgbClr val="000000"/>
                </a:solidFill>
              </a:endParaRPr>
            </a:p>
          </p:txBody>
        </p:sp>
        <p:sp>
          <p:nvSpPr>
            <p:cNvPr id="20" name="Rectangle 1221">
              <a:extLst>
                <a:ext uri="{FF2B5EF4-FFF2-40B4-BE49-F238E27FC236}">
                  <a16:creationId xmlns:a16="http://schemas.microsoft.com/office/drawing/2014/main" id="{709EE915-772B-B7DC-B24B-1470100F3B85}"/>
                </a:ext>
              </a:extLst>
            </p:cNvPr>
            <p:cNvSpPr>
              <a:spLocks noChangeArrowheads="1"/>
            </p:cNvSpPr>
            <p:nvPr/>
          </p:nvSpPr>
          <p:spPr bwMode="auto">
            <a:xfrm>
              <a:off x="2917884" y="3257882"/>
              <a:ext cx="7492956" cy="44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a:lnSpc>
                  <a:spcPct val="90000"/>
                </a:lnSpc>
                <a:spcBef>
                  <a:spcPts val="900"/>
                </a:spcBef>
                <a:spcAft>
                  <a:spcPts val="150"/>
                </a:spcAft>
                <a:buClr>
                  <a:srgbClr val="0B4DA2"/>
                </a:buClr>
                <a:buSzPct val="100000"/>
                <a:buFont typeface="Calibri" panose="020F0502020204030204" pitchFamily="34" charset="0"/>
                <a:buChar char=" "/>
                <a:tabLst>
                  <a:tab pos="8521700" algn="r"/>
                </a:tabLst>
                <a:defRPr sz="3200">
                  <a:solidFill>
                    <a:srgbClr val="404040"/>
                  </a:solidFill>
                  <a:latin typeface="Calibri" panose="020F0502020204030204" pitchFamily="34" charset="0"/>
                  <a:ea typeface="宋体" panose="02010600030101010101" pitchFamily="2" charset="-122"/>
                </a:defRPr>
              </a:lvl1pPr>
              <a:lvl2pPr>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9pPr>
            </a:lstStyle>
            <a:p>
              <a:pPr marL="0" lvl="1" eaLnBrk="1" hangingPunct="1">
                <a:lnSpc>
                  <a:spcPct val="100000"/>
                </a:lnSpc>
                <a:spcBef>
                  <a:spcPct val="20000"/>
                </a:spcBef>
                <a:spcAft>
                  <a:spcPct val="0"/>
                </a:spcAft>
                <a:buFont typeface="Calibri" panose="020F0502020204030204" pitchFamily="34" charset="0"/>
                <a:buNone/>
              </a:pPr>
              <a:r>
                <a:rPr lang="zh-CN" altLang="en-US" sz="2400" b="1" dirty="0">
                  <a:solidFill>
                    <a:srgbClr val="04437D"/>
                  </a:solidFill>
                  <a:latin typeface="微软雅黑" panose="020B0503020204020204" pitchFamily="34" charset="-122"/>
                  <a:ea typeface="微软雅黑" panose="020B0503020204020204" pitchFamily="34" charset="-122"/>
                  <a:sym typeface="Arial" panose="020B0604020202090204" pitchFamily="34" charset="0"/>
                </a:rPr>
                <a:t>研究背景意义</a:t>
              </a:r>
            </a:p>
          </p:txBody>
        </p:sp>
      </p:grpSp>
      <p:grpSp>
        <p:nvGrpSpPr>
          <p:cNvPr id="3" name="Group 544">
            <a:extLst>
              <a:ext uri="{FF2B5EF4-FFF2-40B4-BE49-F238E27FC236}">
                <a16:creationId xmlns:a16="http://schemas.microsoft.com/office/drawing/2014/main" id="{B83E8C82-105F-4CA2-DBAC-B1591EF3A671}"/>
              </a:ext>
            </a:extLst>
          </p:cNvPr>
          <p:cNvGrpSpPr/>
          <p:nvPr/>
        </p:nvGrpSpPr>
        <p:grpSpPr bwMode="auto">
          <a:xfrm>
            <a:off x="1951893" y="2824509"/>
            <a:ext cx="6743700" cy="693071"/>
            <a:chOff x="871438" y="3030034"/>
            <a:chExt cx="9786143" cy="835025"/>
          </a:xfrm>
        </p:grpSpPr>
        <p:sp>
          <p:nvSpPr>
            <p:cNvPr id="5" name="Rectangle 1215">
              <a:extLst>
                <a:ext uri="{FF2B5EF4-FFF2-40B4-BE49-F238E27FC236}">
                  <a16:creationId xmlns:a16="http://schemas.microsoft.com/office/drawing/2014/main" id="{68CE9774-6C57-E5C1-127F-7AE04D5CCFB2}"/>
                </a:ext>
              </a:extLst>
            </p:cNvPr>
            <p:cNvSpPr>
              <a:spLocks noChangeArrowheads="1"/>
            </p:cNvSpPr>
            <p:nvPr/>
          </p:nvSpPr>
          <p:spPr bwMode="auto">
            <a:xfrm>
              <a:off x="871438" y="3030034"/>
              <a:ext cx="1303232" cy="835024"/>
            </a:xfrm>
            <a:prstGeom prst="rect">
              <a:avLst/>
            </a:prstGeom>
            <a:solidFill>
              <a:srgbClr val="00447C"/>
            </a:solidFill>
            <a:ln>
              <a:noFill/>
            </a:ln>
            <a:effectLst>
              <a:outerShdw dist="35920" dir="2700135" algn="ctr" rotWithShape="0">
                <a:srgbClr val="EEECE1"/>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424180" indent="-136525">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560705" indent="-136525">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698500" indent="-1397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11557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16129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20701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25273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Font typeface="Calibri" panose="020F0502020204030204" pitchFamily="34" charset="0"/>
                <a:buNone/>
              </a:pPr>
              <a:endParaRPr lang="zh-CN" altLang="en-US" sz="1800">
                <a:solidFill>
                  <a:srgbClr val="000000"/>
                </a:solidFill>
                <a:sym typeface="Arial" panose="020B0604020202090204" pitchFamily="34" charset="0"/>
              </a:endParaRPr>
            </a:p>
          </p:txBody>
        </p:sp>
        <p:sp>
          <p:nvSpPr>
            <p:cNvPr id="6" name="Rectangle 1217">
              <a:extLst>
                <a:ext uri="{FF2B5EF4-FFF2-40B4-BE49-F238E27FC236}">
                  <a16:creationId xmlns:a16="http://schemas.microsoft.com/office/drawing/2014/main" id="{C305F8FC-5B95-9F62-3002-0FED5D84E3F9}"/>
                </a:ext>
              </a:extLst>
            </p:cNvPr>
            <p:cNvSpPr>
              <a:spLocks noChangeArrowheads="1"/>
            </p:cNvSpPr>
            <p:nvPr/>
          </p:nvSpPr>
          <p:spPr bwMode="auto">
            <a:xfrm>
              <a:off x="2363319" y="3030036"/>
              <a:ext cx="8294262" cy="835023"/>
            </a:xfrm>
            <a:prstGeom prst="rect">
              <a:avLst/>
            </a:prstGeom>
            <a:noFill/>
            <a:ln w="28575">
              <a:solidFill>
                <a:srgbClr val="00447C"/>
              </a:solid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Font typeface="Calibri" panose="020F0502020204030204" pitchFamily="34" charset="0"/>
                <a:buNone/>
              </a:pPr>
              <a:endParaRPr lang="zh-CN" altLang="en-US" sz="1800">
                <a:solidFill>
                  <a:srgbClr val="000000"/>
                </a:solidFill>
                <a:sym typeface="Arial" panose="020B0604020202090204" pitchFamily="34" charset="0"/>
              </a:endParaRPr>
            </a:p>
          </p:txBody>
        </p:sp>
        <p:sp>
          <p:nvSpPr>
            <p:cNvPr id="7" name="Rectangle 1219">
              <a:extLst>
                <a:ext uri="{FF2B5EF4-FFF2-40B4-BE49-F238E27FC236}">
                  <a16:creationId xmlns:a16="http://schemas.microsoft.com/office/drawing/2014/main" id="{B3659831-49A8-E557-8BA3-07A67F84882A}"/>
                </a:ext>
              </a:extLst>
            </p:cNvPr>
            <p:cNvSpPr>
              <a:spLocks noChangeArrowheads="1"/>
            </p:cNvSpPr>
            <p:nvPr/>
          </p:nvSpPr>
          <p:spPr bwMode="auto">
            <a:xfrm>
              <a:off x="1059164" y="3173444"/>
              <a:ext cx="930684" cy="556223"/>
            </a:xfrm>
            <a:prstGeom prst="rect">
              <a:avLst/>
            </a:prstGeom>
            <a:solidFill>
              <a:srgbClr val="00447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algn="ctr" eaLnBrk="1" hangingPunct="1">
                <a:lnSpc>
                  <a:spcPct val="100000"/>
                </a:lnSpc>
                <a:spcBef>
                  <a:spcPct val="50000"/>
                </a:spcBef>
                <a:spcAft>
                  <a:spcPct val="0"/>
                </a:spcAft>
                <a:buFont typeface="Calibri" panose="020F0502020204030204" pitchFamily="34" charset="0"/>
                <a:buNone/>
              </a:pPr>
              <a:r>
                <a:rPr lang="zh-CN" altLang="en-US" sz="2400" b="1" dirty="0">
                  <a:solidFill>
                    <a:srgbClr val="FFFFFF"/>
                  </a:solidFill>
                  <a:latin typeface="微软雅黑" panose="020B0503020204020204" pitchFamily="34" charset="-122"/>
                  <a:ea typeface="微软雅黑" panose="020B0503020204020204" pitchFamily="34" charset="-122"/>
                  <a:sym typeface="Arial" panose="020B0604020202090204" pitchFamily="34" charset="0"/>
                </a:rPr>
                <a:t>二</a:t>
              </a:r>
              <a:endParaRPr lang="zh-CN" altLang="zh-CN" sz="1600" dirty="0">
                <a:solidFill>
                  <a:srgbClr val="000000"/>
                </a:solidFill>
              </a:endParaRPr>
            </a:p>
          </p:txBody>
        </p:sp>
        <p:sp>
          <p:nvSpPr>
            <p:cNvPr id="8" name="Rectangle 1221">
              <a:extLst>
                <a:ext uri="{FF2B5EF4-FFF2-40B4-BE49-F238E27FC236}">
                  <a16:creationId xmlns:a16="http://schemas.microsoft.com/office/drawing/2014/main" id="{7BBD55F3-A158-89F4-6D12-6CE7F7ACA5A1}"/>
                </a:ext>
              </a:extLst>
            </p:cNvPr>
            <p:cNvSpPr>
              <a:spLocks noChangeArrowheads="1"/>
            </p:cNvSpPr>
            <p:nvPr/>
          </p:nvSpPr>
          <p:spPr bwMode="auto">
            <a:xfrm>
              <a:off x="2917884" y="3257882"/>
              <a:ext cx="7492956" cy="44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a:lnSpc>
                  <a:spcPct val="90000"/>
                </a:lnSpc>
                <a:spcBef>
                  <a:spcPts val="900"/>
                </a:spcBef>
                <a:spcAft>
                  <a:spcPts val="150"/>
                </a:spcAft>
                <a:buClr>
                  <a:srgbClr val="0B4DA2"/>
                </a:buClr>
                <a:buSzPct val="100000"/>
                <a:buFont typeface="Calibri" panose="020F0502020204030204" pitchFamily="34" charset="0"/>
                <a:buChar char=" "/>
                <a:tabLst>
                  <a:tab pos="8521700" algn="r"/>
                </a:tabLst>
                <a:defRPr sz="3200">
                  <a:solidFill>
                    <a:srgbClr val="404040"/>
                  </a:solidFill>
                  <a:latin typeface="Calibri" panose="020F0502020204030204" pitchFamily="34" charset="0"/>
                  <a:ea typeface="宋体" panose="02010600030101010101" pitchFamily="2" charset="-122"/>
                </a:defRPr>
              </a:lvl1pPr>
              <a:lvl2pPr>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9pPr>
            </a:lstStyle>
            <a:p>
              <a:pPr marL="0" lvl="1" eaLnBrk="1" hangingPunct="1">
                <a:lnSpc>
                  <a:spcPct val="100000"/>
                </a:lnSpc>
                <a:spcBef>
                  <a:spcPct val="20000"/>
                </a:spcBef>
                <a:spcAft>
                  <a:spcPct val="0"/>
                </a:spcAft>
                <a:buFont typeface="Calibri" panose="020F0502020204030204" pitchFamily="34" charset="0"/>
                <a:buNone/>
              </a:pPr>
              <a:r>
                <a:rPr lang="zh-CN" altLang="en-US" sz="2400" b="1" dirty="0">
                  <a:solidFill>
                    <a:srgbClr val="04437D"/>
                  </a:solidFill>
                  <a:latin typeface="微软雅黑" panose="020B0503020204020204" pitchFamily="34" charset="-122"/>
                  <a:ea typeface="微软雅黑" panose="020B0503020204020204" pitchFamily="34" charset="-122"/>
                  <a:sym typeface="Arial" panose="020B0604020202090204" pitchFamily="34" charset="0"/>
                </a:rPr>
                <a:t>主要研究内容</a:t>
              </a:r>
            </a:p>
          </p:txBody>
        </p:sp>
      </p:grpSp>
      <p:grpSp>
        <p:nvGrpSpPr>
          <p:cNvPr id="9" name="Group 544">
            <a:extLst>
              <a:ext uri="{FF2B5EF4-FFF2-40B4-BE49-F238E27FC236}">
                <a16:creationId xmlns:a16="http://schemas.microsoft.com/office/drawing/2014/main" id="{E57ACA71-37D3-ACBF-9357-AFE434AF5AD0}"/>
              </a:ext>
            </a:extLst>
          </p:cNvPr>
          <p:cNvGrpSpPr/>
          <p:nvPr/>
        </p:nvGrpSpPr>
        <p:grpSpPr bwMode="auto">
          <a:xfrm>
            <a:off x="1951893" y="3800896"/>
            <a:ext cx="6743700" cy="693071"/>
            <a:chOff x="871438" y="3030034"/>
            <a:chExt cx="9786143" cy="835025"/>
          </a:xfrm>
        </p:grpSpPr>
        <p:sp>
          <p:nvSpPr>
            <p:cNvPr id="10" name="Rectangle 1215">
              <a:extLst>
                <a:ext uri="{FF2B5EF4-FFF2-40B4-BE49-F238E27FC236}">
                  <a16:creationId xmlns:a16="http://schemas.microsoft.com/office/drawing/2014/main" id="{C798BF79-ECC6-19C7-EBC2-E644F73D8D3A}"/>
                </a:ext>
              </a:extLst>
            </p:cNvPr>
            <p:cNvSpPr>
              <a:spLocks noChangeArrowheads="1"/>
            </p:cNvSpPr>
            <p:nvPr/>
          </p:nvSpPr>
          <p:spPr bwMode="auto">
            <a:xfrm>
              <a:off x="871438" y="3030034"/>
              <a:ext cx="1303232" cy="835024"/>
            </a:xfrm>
            <a:prstGeom prst="rect">
              <a:avLst/>
            </a:prstGeom>
            <a:solidFill>
              <a:srgbClr val="00447C"/>
            </a:solidFill>
            <a:ln>
              <a:noFill/>
            </a:ln>
            <a:effectLst>
              <a:outerShdw dist="35920" dir="2700135" algn="ctr" rotWithShape="0">
                <a:srgbClr val="EEECE1"/>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424180" indent="-136525">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560705" indent="-136525">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698500" indent="-1397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11557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16129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20701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25273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Font typeface="Calibri" panose="020F0502020204030204" pitchFamily="34" charset="0"/>
                <a:buNone/>
              </a:pPr>
              <a:endParaRPr lang="zh-CN" altLang="en-US" sz="1800">
                <a:solidFill>
                  <a:srgbClr val="000000"/>
                </a:solidFill>
                <a:sym typeface="Arial" panose="020B0604020202090204" pitchFamily="34" charset="0"/>
              </a:endParaRPr>
            </a:p>
          </p:txBody>
        </p:sp>
        <p:sp>
          <p:nvSpPr>
            <p:cNvPr id="11" name="Rectangle 1217">
              <a:extLst>
                <a:ext uri="{FF2B5EF4-FFF2-40B4-BE49-F238E27FC236}">
                  <a16:creationId xmlns:a16="http://schemas.microsoft.com/office/drawing/2014/main" id="{0ECC13C4-79B1-EF0C-2342-5420E60B26B7}"/>
                </a:ext>
              </a:extLst>
            </p:cNvPr>
            <p:cNvSpPr>
              <a:spLocks noChangeArrowheads="1"/>
            </p:cNvSpPr>
            <p:nvPr/>
          </p:nvSpPr>
          <p:spPr bwMode="auto">
            <a:xfrm>
              <a:off x="2363319" y="3030036"/>
              <a:ext cx="8294262" cy="835023"/>
            </a:xfrm>
            <a:prstGeom prst="rect">
              <a:avLst/>
            </a:prstGeom>
            <a:noFill/>
            <a:ln w="28575">
              <a:solidFill>
                <a:srgbClr val="00447C"/>
              </a:solid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Font typeface="Calibri" panose="020F0502020204030204" pitchFamily="34" charset="0"/>
                <a:buNone/>
              </a:pPr>
              <a:endParaRPr lang="zh-CN" altLang="en-US" sz="1800">
                <a:solidFill>
                  <a:srgbClr val="000000"/>
                </a:solidFill>
                <a:sym typeface="Arial" panose="020B0604020202090204" pitchFamily="34" charset="0"/>
              </a:endParaRPr>
            </a:p>
          </p:txBody>
        </p:sp>
        <p:sp>
          <p:nvSpPr>
            <p:cNvPr id="12" name="Rectangle 1219">
              <a:extLst>
                <a:ext uri="{FF2B5EF4-FFF2-40B4-BE49-F238E27FC236}">
                  <a16:creationId xmlns:a16="http://schemas.microsoft.com/office/drawing/2014/main" id="{FFBEF454-4F20-9FD5-7E90-F58AF499B55B}"/>
                </a:ext>
              </a:extLst>
            </p:cNvPr>
            <p:cNvSpPr>
              <a:spLocks noChangeArrowheads="1"/>
            </p:cNvSpPr>
            <p:nvPr/>
          </p:nvSpPr>
          <p:spPr bwMode="auto">
            <a:xfrm>
              <a:off x="1059164" y="3173444"/>
              <a:ext cx="930684" cy="556223"/>
            </a:xfrm>
            <a:prstGeom prst="rect">
              <a:avLst/>
            </a:prstGeom>
            <a:solidFill>
              <a:srgbClr val="00447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algn="ctr" eaLnBrk="1" hangingPunct="1">
                <a:lnSpc>
                  <a:spcPct val="100000"/>
                </a:lnSpc>
                <a:spcBef>
                  <a:spcPct val="50000"/>
                </a:spcBef>
                <a:spcAft>
                  <a:spcPct val="0"/>
                </a:spcAft>
                <a:buFont typeface="Calibri" panose="020F0502020204030204" pitchFamily="34" charset="0"/>
                <a:buNone/>
              </a:pPr>
              <a:r>
                <a:rPr lang="zh-CN" altLang="en-US" sz="2400" b="1" dirty="0">
                  <a:solidFill>
                    <a:srgbClr val="FFFFFF"/>
                  </a:solidFill>
                  <a:latin typeface="微软雅黑" panose="020B0503020204020204" pitchFamily="34" charset="-122"/>
                  <a:ea typeface="微软雅黑" panose="020B0503020204020204" pitchFamily="34" charset="-122"/>
                  <a:sym typeface="Arial" panose="020B0604020202090204" pitchFamily="34" charset="0"/>
                </a:rPr>
                <a:t>三</a:t>
              </a:r>
              <a:endParaRPr lang="zh-CN" altLang="zh-CN" sz="1600" dirty="0">
                <a:solidFill>
                  <a:srgbClr val="000000"/>
                </a:solidFill>
              </a:endParaRPr>
            </a:p>
          </p:txBody>
        </p:sp>
        <p:sp>
          <p:nvSpPr>
            <p:cNvPr id="13" name="Rectangle 1221">
              <a:extLst>
                <a:ext uri="{FF2B5EF4-FFF2-40B4-BE49-F238E27FC236}">
                  <a16:creationId xmlns:a16="http://schemas.microsoft.com/office/drawing/2014/main" id="{170EF97B-83B2-6CC1-62DA-DE577960D938}"/>
                </a:ext>
              </a:extLst>
            </p:cNvPr>
            <p:cNvSpPr>
              <a:spLocks noChangeArrowheads="1"/>
            </p:cNvSpPr>
            <p:nvPr/>
          </p:nvSpPr>
          <p:spPr bwMode="auto">
            <a:xfrm>
              <a:off x="2917884" y="3257882"/>
              <a:ext cx="7492956" cy="44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a:lnSpc>
                  <a:spcPct val="90000"/>
                </a:lnSpc>
                <a:spcBef>
                  <a:spcPts val="900"/>
                </a:spcBef>
                <a:spcAft>
                  <a:spcPts val="150"/>
                </a:spcAft>
                <a:buClr>
                  <a:srgbClr val="0B4DA2"/>
                </a:buClr>
                <a:buSzPct val="100000"/>
                <a:buFont typeface="Calibri" panose="020F0502020204030204" pitchFamily="34" charset="0"/>
                <a:buChar char=" "/>
                <a:tabLst>
                  <a:tab pos="8521700" algn="r"/>
                </a:tabLst>
                <a:defRPr sz="3200">
                  <a:solidFill>
                    <a:srgbClr val="404040"/>
                  </a:solidFill>
                  <a:latin typeface="Calibri" panose="020F0502020204030204" pitchFamily="34" charset="0"/>
                  <a:ea typeface="宋体" panose="02010600030101010101" pitchFamily="2" charset="-122"/>
                </a:defRPr>
              </a:lvl1pPr>
              <a:lvl2pPr>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9pPr>
            </a:lstStyle>
            <a:p>
              <a:pPr marL="0" lvl="1" eaLnBrk="1" hangingPunct="1">
                <a:lnSpc>
                  <a:spcPct val="100000"/>
                </a:lnSpc>
                <a:spcBef>
                  <a:spcPct val="20000"/>
                </a:spcBef>
                <a:spcAft>
                  <a:spcPct val="0"/>
                </a:spcAft>
                <a:buFont typeface="Calibri" panose="020F0502020204030204" pitchFamily="34" charset="0"/>
                <a:buNone/>
              </a:pPr>
              <a:r>
                <a:rPr lang="zh-CN" altLang="en-US" sz="2400" b="1" dirty="0">
                  <a:solidFill>
                    <a:srgbClr val="FF0000"/>
                  </a:solidFill>
                  <a:latin typeface="微软雅黑" panose="020B0503020204020204" pitchFamily="34" charset="-122"/>
                  <a:ea typeface="微软雅黑" panose="020B0503020204020204" pitchFamily="34" charset="-122"/>
                  <a:sym typeface="Arial" panose="020B0604020202090204" pitchFamily="34" charset="0"/>
                </a:rPr>
                <a:t>总结与展望</a:t>
              </a:r>
            </a:p>
          </p:txBody>
        </p:sp>
      </p:grpSp>
      <p:grpSp>
        <p:nvGrpSpPr>
          <p:cNvPr id="14" name="Group 544">
            <a:extLst>
              <a:ext uri="{FF2B5EF4-FFF2-40B4-BE49-F238E27FC236}">
                <a16:creationId xmlns:a16="http://schemas.microsoft.com/office/drawing/2014/main" id="{934E24F9-F129-A074-6DFD-3E63F4BA4347}"/>
              </a:ext>
            </a:extLst>
          </p:cNvPr>
          <p:cNvGrpSpPr/>
          <p:nvPr/>
        </p:nvGrpSpPr>
        <p:grpSpPr bwMode="auto">
          <a:xfrm>
            <a:off x="1951893" y="4779063"/>
            <a:ext cx="6743700" cy="693071"/>
            <a:chOff x="871438" y="3030034"/>
            <a:chExt cx="9786143" cy="835025"/>
          </a:xfrm>
        </p:grpSpPr>
        <p:sp>
          <p:nvSpPr>
            <p:cNvPr id="15" name="Rectangle 1215">
              <a:extLst>
                <a:ext uri="{FF2B5EF4-FFF2-40B4-BE49-F238E27FC236}">
                  <a16:creationId xmlns:a16="http://schemas.microsoft.com/office/drawing/2014/main" id="{ABAC1300-DDEA-1DF4-9C35-D3ADF1AD891A}"/>
                </a:ext>
              </a:extLst>
            </p:cNvPr>
            <p:cNvSpPr>
              <a:spLocks noChangeArrowheads="1"/>
            </p:cNvSpPr>
            <p:nvPr/>
          </p:nvSpPr>
          <p:spPr bwMode="auto">
            <a:xfrm>
              <a:off x="871438" y="3030034"/>
              <a:ext cx="1303232" cy="835024"/>
            </a:xfrm>
            <a:prstGeom prst="rect">
              <a:avLst/>
            </a:prstGeom>
            <a:solidFill>
              <a:srgbClr val="00447C"/>
            </a:solidFill>
            <a:ln>
              <a:noFill/>
            </a:ln>
            <a:effectLst>
              <a:outerShdw dist="35920" dir="2700135" algn="ctr" rotWithShape="0">
                <a:srgbClr val="EEECE1"/>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424180" indent="-136525">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560705" indent="-136525">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698500" indent="-1397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11557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16129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20701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25273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Font typeface="Calibri" panose="020F0502020204030204" pitchFamily="34" charset="0"/>
                <a:buNone/>
              </a:pPr>
              <a:endParaRPr lang="zh-CN" altLang="en-US" sz="1800">
                <a:solidFill>
                  <a:srgbClr val="000000"/>
                </a:solidFill>
                <a:sym typeface="Arial" panose="020B0604020202090204" pitchFamily="34" charset="0"/>
              </a:endParaRPr>
            </a:p>
          </p:txBody>
        </p:sp>
        <p:sp>
          <p:nvSpPr>
            <p:cNvPr id="21" name="Rectangle 1217">
              <a:extLst>
                <a:ext uri="{FF2B5EF4-FFF2-40B4-BE49-F238E27FC236}">
                  <a16:creationId xmlns:a16="http://schemas.microsoft.com/office/drawing/2014/main" id="{77215AEA-2415-4C70-3248-8D5B2C661C88}"/>
                </a:ext>
              </a:extLst>
            </p:cNvPr>
            <p:cNvSpPr>
              <a:spLocks noChangeArrowheads="1"/>
            </p:cNvSpPr>
            <p:nvPr/>
          </p:nvSpPr>
          <p:spPr bwMode="auto">
            <a:xfrm>
              <a:off x="2363319" y="3030036"/>
              <a:ext cx="8294262" cy="835023"/>
            </a:xfrm>
            <a:prstGeom prst="rect">
              <a:avLst/>
            </a:prstGeom>
            <a:noFill/>
            <a:ln w="28575">
              <a:solidFill>
                <a:srgbClr val="00447C"/>
              </a:solid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Font typeface="Calibri" panose="020F0502020204030204" pitchFamily="34" charset="0"/>
                <a:buNone/>
              </a:pPr>
              <a:endParaRPr lang="zh-CN" altLang="en-US" sz="1800">
                <a:solidFill>
                  <a:srgbClr val="000000"/>
                </a:solidFill>
                <a:sym typeface="Arial" panose="020B0604020202090204" pitchFamily="34" charset="0"/>
              </a:endParaRPr>
            </a:p>
          </p:txBody>
        </p:sp>
        <p:sp>
          <p:nvSpPr>
            <p:cNvPr id="22" name="Rectangle 1219">
              <a:extLst>
                <a:ext uri="{FF2B5EF4-FFF2-40B4-BE49-F238E27FC236}">
                  <a16:creationId xmlns:a16="http://schemas.microsoft.com/office/drawing/2014/main" id="{158719CF-61FC-A3FE-A27D-5D4EC99C0E90}"/>
                </a:ext>
              </a:extLst>
            </p:cNvPr>
            <p:cNvSpPr>
              <a:spLocks noChangeArrowheads="1"/>
            </p:cNvSpPr>
            <p:nvPr/>
          </p:nvSpPr>
          <p:spPr bwMode="auto">
            <a:xfrm>
              <a:off x="1059164" y="3173444"/>
              <a:ext cx="930684" cy="556223"/>
            </a:xfrm>
            <a:prstGeom prst="rect">
              <a:avLst/>
            </a:prstGeom>
            <a:solidFill>
              <a:srgbClr val="00447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algn="ctr" eaLnBrk="1" hangingPunct="1">
                <a:lnSpc>
                  <a:spcPct val="100000"/>
                </a:lnSpc>
                <a:spcBef>
                  <a:spcPct val="50000"/>
                </a:spcBef>
                <a:spcAft>
                  <a:spcPct val="0"/>
                </a:spcAft>
                <a:buFont typeface="Calibri" panose="020F0502020204030204" pitchFamily="34" charset="0"/>
                <a:buNone/>
              </a:pPr>
              <a:r>
                <a:rPr lang="zh-CN" altLang="en-US" sz="2400" b="1" dirty="0">
                  <a:solidFill>
                    <a:srgbClr val="FFFFFF"/>
                  </a:solidFill>
                  <a:latin typeface="微软雅黑" panose="020B0503020204020204" pitchFamily="34" charset="-122"/>
                  <a:ea typeface="微软雅黑" panose="020B0503020204020204" pitchFamily="34" charset="-122"/>
                  <a:sym typeface="Arial" panose="020B0604020202090204" pitchFamily="34" charset="0"/>
                </a:rPr>
                <a:t>四</a:t>
              </a:r>
              <a:endParaRPr lang="zh-CN" altLang="zh-CN" sz="1600" dirty="0">
                <a:solidFill>
                  <a:srgbClr val="000000"/>
                </a:solidFill>
              </a:endParaRPr>
            </a:p>
          </p:txBody>
        </p:sp>
        <p:sp>
          <p:nvSpPr>
            <p:cNvPr id="23" name="Rectangle 1221">
              <a:extLst>
                <a:ext uri="{FF2B5EF4-FFF2-40B4-BE49-F238E27FC236}">
                  <a16:creationId xmlns:a16="http://schemas.microsoft.com/office/drawing/2014/main" id="{71498E88-CEE6-1060-B8BC-F46B653940B1}"/>
                </a:ext>
              </a:extLst>
            </p:cNvPr>
            <p:cNvSpPr>
              <a:spLocks noChangeArrowheads="1"/>
            </p:cNvSpPr>
            <p:nvPr/>
          </p:nvSpPr>
          <p:spPr bwMode="auto">
            <a:xfrm>
              <a:off x="2917884" y="3257882"/>
              <a:ext cx="7492956" cy="44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a:lnSpc>
                  <a:spcPct val="90000"/>
                </a:lnSpc>
                <a:spcBef>
                  <a:spcPts val="900"/>
                </a:spcBef>
                <a:spcAft>
                  <a:spcPts val="150"/>
                </a:spcAft>
                <a:buClr>
                  <a:srgbClr val="0B4DA2"/>
                </a:buClr>
                <a:buSzPct val="100000"/>
                <a:buFont typeface="Calibri" panose="020F0502020204030204" pitchFamily="34" charset="0"/>
                <a:buChar char=" "/>
                <a:tabLst>
                  <a:tab pos="8521700" algn="r"/>
                </a:tabLst>
                <a:defRPr sz="3200">
                  <a:solidFill>
                    <a:srgbClr val="404040"/>
                  </a:solidFill>
                  <a:latin typeface="Calibri" panose="020F0502020204030204" pitchFamily="34" charset="0"/>
                  <a:ea typeface="宋体" panose="02010600030101010101" pitchFamily="2" charset="-122"/>
                </a:defRPr>
              </a:lvl1pPr>
              <a:lvl2pPr>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9pPr>
            </a:lstStyle>
            <a:p>
              <a:pPr marL="0" lvl="1" eaLnBrk="1" hangingPunct="1">
                <a:lnSpc>
                  <a:spcPct val="100000"/>
                </a:lnSpc>
                <a:spcBef>
                  <a:spcPct val="20000"/>
                </a:spcBef>
                <a:spcAft>
                  <a:spcPct val="0"/>
                </a:spcAft>
                <a:buFont typeface="Calibri" panose="020F0502020204030204" pitchFamily="34" charset="0"/>
                <a:buNone/>
              </a:pPr>
              <a:r>
                <a:rPr lang="zh-CN" altLang="en-US" sz="2400" b="1" dirty="0">
                  <a:solidFill>
                    <a:srgbClr val="04437D"/>
                  </a:solidFill>
                  <a:latin typeface="微软雅黑" panose="020B0503020204020204" pitchFamily="34" charset="-122"/>
                  <a:ea typeface="微软雅黑" panose="020B0503020204020204" pitchFamily="34" charset="-122"/>
                  <a:sym typeface="Arial" panose="020B0604020202090204" pitchFamily="34" charset="0"/>
                </a:rPr>
                <a:t>研究成果</a:t>
              </a:r>
            </a:p>
          </p:txBody>
        </p:sp>
      </p:grpSp>
    </p:spTree>
    <p:extLst>
      <p:ext uri="{BB962C8B-B14F-4D97-AF65-F5344CB8AC3E}">
        <p14:creationId xmlns:p14="http://schemas.microsoft.com/office/powerpoint/2010/main" val="3676269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45CBC8DD-78EB-0863-0007-96322CCE46B9}"/>
              </a:ext>
            </a:extLst>
          </p:cNvPr>
          <p:cNvSpPr>
            <a:spLocks noGrp="1"/>
          </p:cNvSpPr>
          <p:nvPr>
            <p:ph type="sldNum" sz="quarter" idx="12"/>
          </p:nvPr>
        </p:nvSpPr>
        <p:spPr/>
        <p:txBody>
          <a:bodyPr/>
          <a:lstStyle/>
          <a:p>
            <a:fld id="{89DB14B3-731A-4352-BC82-B1993596BD11}" type="slidenum">
              <a:rPr lang="zh-CN" altLang="en-US" smtClean="0"/>
              <a:pPr/>
              <a:t>27</a:t>
            </a:fld>
            <a:endParaRPr lang="zh-CN" altLang="en-US" dirty="0"/>
          </a:p>
        </p:txBody>
      </p:sp>
      <p:sp>
        <p:nvSpPr>
          <p:cNvPr id="5" name="文本框 4">
            <a:extLst>
              <a:ext uri="{FF2B5EF4-FFF2-40B4-BE49-F238E27FC236}">
                <a16:creationId xmlns:a16="http://schemas.microsoft.com/office/drawing/2014/main" id="{8CE11959-7237-5277-FFFC-91F04AE3DE4F}"/>
              </a:ext>
            </a:extLst>
          </p:cNvPr>
          <p:cNvSpPr txBox="1"/>
          <p:nvPr/>
        </p:nvSpPr>
        <p:spPr>
          <a:xfrm>
            <a:off x="660782" y="156321"/>
            <a:ext cx="10530307" cy="743986"/>
          </a:xfrm>
          <a:prstGeom prst="rect">
            <a:avLst/>
          </a:prstGeom>
          <a:noFill/>
        </p:spPr>
        <p:txBody>
          <a:bodyPr wrap="square" rtlCol="0">
            <a:spAutoFit/>
          </a:bodyPr>
          <a:lstStyle>
            <a:defPPr>
              <a:defRPr lang="zh-CN"/>
            </a:defPPr>
            <a:lvl1pPr>
              <a:lnSpc>
                <a:spcPct val="200000"/>
              </a:lnSpc>
              <a:defRPr kumimoji="1">
                <a:latin typeface="Microsoft YaHei" panose="020B0503020204020204" pitchFamily="34" charset="-122"/>
                <a:ea typeface="Microsoft YaHei" panose="020B0503020204020204" pitchFamily="34" charset="-122"/>
              </a:defRPr>
            </a:lvl1pPr>
          </a:lstStyle>
          <a:p>
            <a:pPr>
              <a:lnSpc>
                <a:spcPct val="150000"/>
              </a:lnSpc>
            </a:pPr>
            <a:r>
              <a:rPr lang="zh-CN" altLang="en-US" sz="3200" b="1" dirty="0">
                <a:solidFill>
                  <a:srgbClr val="04437D"/>
                </a:solidFill>
              </a:rPr>
              <a:t>总结与展望</a:t>
            </a:r>
            <a:endParaRPr lang="en-US" altLang="zh-CN" sz="2400" b="1" dirty="0">
              <a:solidFill>
                <a:srgbClr val="06A04C"/>
              </a:solidFill>
            </a:endParaRPr>
          </a:p>
        </p:txBody>
      </p:sp>
      <p:sp>
        <p:nvSpPr>
          <p:cNvPr id="2" name="文本框 1">
            <a:extLst>
              <a:ext uri="{FF2B5EF4-FFF2-40B4-BE49-F238E27FC236}">
                <a16:creationId xmlns:a16="http://schemas.microsoft.com/office/drawing/2014/main" id="{E1C26A9F-FF81-5727-5AB5-BFBA926CDE2B}"/>
              </a:ext>
            </a:extLst>
          </p:cNvPr>
          <p:cNvSpPr txBox="1"/>
          <p:nvPr/>
        </p:nvSpPr>
        <p:spPr>
          <a:xfrm>
            <a:off x="583046" y="1022239"/>
            <a:ext cx="5093854" cy="4623830"/>
          </a:xfrm>
          <a:prstGeom prst="rect">
            <a:avLst/>
          </a:prstGeom>
        </p:spPr>
        <p:txBody>
          <a:bodyPr wrap="square" rtlCol="0">
            <a:spAutoFit/>
          </a:bodyPr>
          <a:lstStyle/>
          <a:p>
            <a:pPr eaLnBrk="0" fontAlgn="base" hangingPunct="0">
              <a:lnSpc>
                <a:spcPct val="150000"/>
              </a:lnSpc>
              <a:spcAft>
                <a:spcPct val="0"/>
              </a:spcAft>
              <a:buClr>
                <a:srgbClr val="04437D"/>
              </a:buClr>
            </a:pPr>
            <a:r>
              <a:rPr lang="zh-CN" altLang="en-US" sz="2200" b="1" dirty="0">
                <a:solidFill>
                  <a:srgbClr val="04437D"/>
                </a:solidFill>
                <a:latin typeface="微软雅黑" panose="020B0503020204020204" pitchFamily="34" charset="-122"/>
                <a:ea typeface="微软雅黑" panose="020B0503020204020204" pitchFamily="34" charset="-122"/>
              </a:rPr>
              <a:t>总结</a:t>
            </a:r>
            <a:endParaRPr lang="en-US" altLang="zh-CN" sz="2200" b="1" dirty="0">
              <a:solidFill>
                <a:srgbClr val="04437D"/>
              </a:solidFill>
              <a:latin typeface="微软雅黑" panose="020B0503020204020204" pitchFamily="34" charset="-122"/>
              <a:ea typeface="微软雅黑" panose="020B0503020204020204" pitchFamily="34" charset="-122"/>
            </a:endParaRPr>
          </a:p>
          <a:p>
            <a:pPr marL="342900" indent="-342900" eaLnBrk="0" fontAlgn="base" hangingPunct="0">
              <a:lnSpc>
                <a:spcPct val="150000"/>
              </a:lnSpc>
              <a:spcBef>
                <a:spcPts val="1800"/>
              </a:spcBef>
              <a:spcAft>
                <a:spcPct val="0"/>
              </a:spcAft>
              <a:buClr>
                <a:srgbClr val="04437D"/>
              </a:buClr>
              <a:buFont typeface="Wingdings" panose="05000000000000000000" pitchFamily="2" charset="2"/>
              <a:buChar char="Ø"/>
            </a:pPr>
            <a:r>
              <a:rPr lang="zh-CN" altLang="zh-CN" sz="2000" b="1" kern="100" dirty="0">
                <a:solidFill>
                  <a:srgbClr val="04437D"/>
                </a:solidFill>
                <a:latin typeface="Microsoft YaHei" panose="020B0503020204020204" pitchFamily="34" charset="-122"/>
                <a:ea typeface="Microsoft YaHei" panose="020B0503020204020204" pitchFamily="34" charset="-122"/>
              </a:rPr>
              <a:t>针对轴承故障数据中包含大量不同种类的噪声以及子空间变换矩阵自由度较低的问题，提出了基于迁移子空间学习的故障诊断方法</a:t>
            </a:r>
            <a:r>
              <a:rPr lang="zh-CN" altLang="en-US" sz="2000" b="1" kern="100" dirty="0">
                <a:solidFill>
                  <a:srgbClr val="04437D"/>
                </a:solidFill>
                <a:latin typeface="Microsoft YaHei" panose="020B0503020204020204" pitchFamily="34" charset="-122"/>
                <a:ea typeface="Microsoft YaHei" panose="020B0503020204020204" pitchFamily="34" charset="-122"/>
              </a:rPr>
              <a:t>。</a:t>
            </a:r>
            <a:endParaRPr lang="en-US" altLang="zh-CN" sz="2000" b="1" kern="100" dirty="0">
              <a:solidFill>
                <a:srgbClr val="04437D"/>
              </a:solidFill>
              <a:latin typeface="Microsoft YaHei" panose="020B0503020204020204" pitchFamily="34" charset="-122"/>
              <a:ea typeface="Microsoft YaHei" panose="020B0503020204020204" pitchFamily="34" charset="-122"/>
            </a:endParaRPr>
          </a:p>
          <a:p>
            <a:pPr marL="342900" indent="-342900" eaLnBrk="0" fontAlgn="base" hangingPunct="0">
              <a:lnSpc>
                <a:spcPct val="150000"/>
              </a:lnSpc>
              <a:spcBef>
                <a:spcPts val="1200"/>
              </a:spcBef>
              <a:spcAft>
                <a:spcPct val="0"/>
              </a:spcAft>
              <a:buClr>
                <a:srgbClr val="04437D"/>
              </a:buClr>
              <a:buFont typeface="Wingdings" panose="05000000000000000000" pitchFamily="2" charset="2"/>
              <a:buChar char="Ø"/>
            </a:pPr>
            <a:r>
              <a:rPr lang="zh-CN" altLang="zh-CN" sz="2000" b="1" kern="100" dirty="0">
                <a:solidFill>
                  <a:srgbClr val="04437D"/>
                </a:solidFill>
                <a:latin typeface="Microsoft YaHei" panose="020B0503020204020204" pitchFamily="34" charset="-122"/>
                <a:ea typeface="Microsoft YaHei" panose="020B0503020204020204" pitchFamily="34" charset="-122"/>
              </a:rPr>
              <a:t>针对迁移子空间学习线性变换的局限性以及现有的深度迁移模型鉴别性较低的问题，提出了深度判别联合概率适应网络的智能故障诊断方法</a:t>
            </a:r>
            <a:r>
              <a:rPr lang="zh-CN" altLang="en-US" sz="2000" b="1" kern="100" dirty="0">
                <a:solidFill>
                  <a:srgbClr val="04437D"/>
                </a:solidFill>
                <a:latin typeface="Microsoft YaHei" panose="020B0503020204020204" pitchFamily="34" charset="-122"/>
                <a:ea typeface="Microsoft YaHei" panose="020B0503020204020204" pitchFamily="34" charset="-122"/>
              </a:rPr>
              <a:t>。</a:t>
            </a:r>
            <a:endParaRPr lang="en-US" altLang="zh-CN" sz="2000" b="1" kern="100" dirty="0">
              <a:solidFill>
                <a:srgbClr val="04437D"/>
              </a:solidFill>
              <a:latin typeface="Microsoft YaHei" panose="020B0503020204020204" pitchFamily="34" charset="-122"/>
              <a:ea typeface="Microsoft YaHei" panose="020B0503020204020204" pitchFamily="34" charset="-122"/>
            </a:endParaRPr>
          </a:p>
        </p:txBody>
      </p:sp>
      <p:pic>
        <p:nvPicPr>
          <p:cNvPr id="3" name="图片 2">
            <a:extLst>
              <a:ext uri="{FF2B5EF4-FFF2-40B4-BE49-F238E27FC236}">
                <a16:creationId xmlns:a16="http://schemas.microsoft.com/office/drawing/2014/main" id="{5E872CE3-D5B4-D24E-E5CA-1BC31F89D5FE}"/>
              </a:ext>
            </a:extLst>
          </p:cNvPr>
          <p:cNvPicPr>
            <a:picLocks noChangeAspect="1"/>
          </p:cNvPicPr>
          <p:nvPr/>
        </p:nvPicPr>
        <p:blipFill>
          <a:blip r:embed="rId2"/>
          <a:stretch>
            <a:fillRect/>
          </a:stretch>
        </p:blipFill>
        <p:spPr>
          <a:xfrm>
            <a:off x="7131550" y="1472287"/>
            <a:ext cx="3459288" cy="1897728"/>
          </a:xfrm>
          <a:prstGeom prst="rect">
            <a:avLst/>
          </a:prstGeom>
        </p:spPr>
      </p:pic>
      <p:sp>
        <p:nvSpPr>
          <p:cNvPr id="11" name="箭头: 右 10">
            <a:extLst>
              <a:ext uri="{FF2B5EF4-FFF2-40B4-BE49-F238E27FC236}">
                <a16:creationId xmlns:a16="http://schemas.microsoft.com/office/drawing/2014/main" id="{8134B91C-2091-AC20-DFE5-217B4BB8031B}"/>
              </a:ext>
            </a:extLst>
          </p:cNvPr>
          <p:cNvSpPr/>
          <p:nvPr/>
        </p:nvSpPr>
        <p:spPr bwMode="auto">
          <a:xfrm rot="5400000">
            <a:off x="8597087" y="3558689"/>
            <a:ext cx="594329" cy="413238"/>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endParaRPr>
          </a:p>
        </p:txBody>
      </p:sp>
      <p:pic>
        <p:nvPicPr>
          <p:cNvPr id="1026" name="Picture 2" descr="帕德伯恩大学轴承数据集（PU）介绍-CSDN博客">
            <a:extLst>
              <a:ext uri="{FF2B5EF4-FFF2-40B4-BE49-F238E27FC236}">
                <a16:creationId xmlns:a16="http://schemas.microsoft.com/office/drawing/2014/main" id="{53E5163B-73D3-0B50-5114-EB34F4D35A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79" b="20743"/>
          <a:stretch/>
        </p:blipFill>
        <p:spPr bwMode="auto">
          <a:xfrm>
            <a:off x="7000608" y="5299692"/>
            <a:ext cx="4200525" cy="5943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90E5335-8CD0-E9E1-E7B7-34D9942F4A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4133" y="4062473"/>
            <a:ext cx="4063686" cy="1195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682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45CBC8DD-78EB-0863-0007-96322CCE46B9}"/>
              </a:ext>
            </a:extLst>
          </p:cNvPr>
          <p:cNvSpPr>
            <a:spLocks noGrp="1"/>
          </p:cNvSpPr>
          <p:nvPr>
            <p:ph type="sldNum" sz="quarter" idx="12"/>
          </p:nvPr>
        </p:nvSpPr>
        <p:spPr/>
        <p:txBody>
          <a:bodyPr/>
          <a:lstStyle/>
          <a:p>
            <a:fld id="{89DB14B3-731A-4352-BC82-B1993596BD11}" type="slidenum">
              <a:rPr lang="zh-CN" altLang="en-US" smtClean="0"/>
              <a:pPr/>
              <a:t>28</a:t>
            </a:fld>
            <a:endParaRPr lang="zh-CN" altLang="en-US" dirty="0"/>
          </a:p>
        </p:txBody>
      </p:sp>
      <p:sp>
        <p:nvSpPr>
          <p:cNvPr id="5" name="文本框 4">
            <a:extLst>
              <a:ext uri="{FF2B5EF4-FFF2-40B4-BE49-F238E27FC236}">
                <a16:creationId xmlns:a16="http://schemas.microsoft.com/office/drawing/2014/main" id="{8CE11959-7237-5277-FFFC-91F04AE3DE4F}"/>
              </a:ext>
            </a:extLst>
          </p:cNvPr>
          <p:cNvSpPr txBox="1"/>
          <p:nvPr/>
        </p:nvSpPr>
        <p:spPr>
          <a:xfrm>
            <a:off x="660782" y="156321"/>
            <a:ext cx="10530307" cy="743986"/>
          </a:xfrm>
          <a:prstGeom prst="rect">
            <a:avLst/>
          </a:prstGeom>
          <a:noFill/>
        </p:spPr>
        <p:txBody>
          <a:bodyPr wrap="square" rtlCol="0">
            <a:spAutoFit/>
          </a:bodyPr>
          <a:lstStyle>
            <a:defPPr>
              <a:defRPr lang="zh-CN"/>
            </a:defPPr>
            <a:lvl1pPr>
              <a:lnSpc>
                <a:spcPct val="200000"/>
              </a:lnSpc>
              <a:defRPr kumimoji="1">
                <a:latin typeface="Microsoft YaHei" panose="020B0503020204020204" pitchFamily="34" charset="-122"/>
                <a:ea typeface="Microsoft YaHei" panose="020B0503020204020204" pitchFamily="34" charset="-122"/>
              </a:defRPr>
            </a:lvl1pPr>
          </a:lstStyle>
          <a:p>
            <a:pPr>
              <a:lnSpc>
                <a:spcPct val="150000"/>
              </a:lnSpc>
            </a:pPr>
            <a:r>
              <a:rPr lang="zh-CN" altLang="en-US" sz="3200" b="1" dirty="0">
                <a:solidFill>
                  <a:srgbClr val="04437D"/>
                </a:solidFill>
              </a:rPr>
              <a:t>总结与展望</a:t>
            </a:r>
            <a:endParaRPr lang="en-US" altLang="zh-CN" sz="2400" b="1" dirty="0">
              <a:solidFill>
                <a:srgbClr val="06A04C"/>
              </a:solidFill>
            </a:endParaRPr>
          </a:p>
        </p:txBody>
      </p:sp>
      <p:sp>
        <p:nvSpPr>
          <p:cNvPr id="2" name="文本框 1">
            <a:extLst>
              <a:ext uri="{FF2B5EF4-FFF2-40B4-BE49-F238E27FC236}">
                <a16:creationId xmlns:a16="http://schemas.microsoft.com/office/drawing/2014/main" id="{E1C26A9F-FF81-5727-5AB5-BFBA926CDE2B}"/>
              </a:ext>
            </a:extLst>
          </p:cNvPr>
          <p:cNvSpPr txBox="1"/>
          <p:nvPr/>
        </p:nvSpPr>
        <p:spPr>
          <a:xfrm>
            <a:off x="657359" y="1084990"/>
            <a:ext cx="8406706" cy="3546612"/>
          </a:xfrm>
          <a:prstGeom prst="rect">
            <a:avLst/>
          </a:prstGeom>
        </p:spPr>
        <p:txBody>
          <a:bodyPr wrap="square" rtlCol="0">
            <a:spAutoFit/>
          </a:bodyPr>
          <a:lstStyle/>
          <a:p>
            <a:pPr eaLnBrk="0" fontAlgn="base" hangingPunct="0">
              <a:lnSpc>
                <a:spcPct val="150000"/>
              </a:lnSpc>
              <a:spcAft>
                <a:spcPct val="0"/>
              </a:spcAft>
              <a:buClr>
                <a:srgbClr val="04437D"/>
              </a:buClr>
            </a:pPr>
            <a:r>
              <a:rPr lang="zh-CN" altLang="en-US" sz="2200" b="1" kern="100" dirty="0">
                <a:solidFill>
                  <a:srgbClr val="00447C"/>
                </a:solidFill>
                <a:latin typeface="微软雅黑" panose="020B0503020204020204" pitchFamily="34" charset="-122"/>
                <a:ea typeface="微软雅黑" panose="020B0503020204020204" pitchFamily="34" charset="-122"/>
              </a:rPr>
              <a:t>展望</a:t>
            </a:r>
            <a:endParaRPr lang="en-US" altLang="zh-CN" sz="2200" b="1" kern="100" dirty="0">
              <a:solidFill>
                <a:srgbClr val="00447C"/>
              </a:solidFill>
              <a:latin typeface="微软雅黑" panose="020B0503020204020204" pitchFamily="34" charset="-122"/>
              <a:ea typeface="微软雅黑" panose="020B0503020204020204" pitchFamily="34" charset="-122"/>
            </a:endParaRPr>
          </a:p>
          <a:p>
            <a:pPr eaLnBrk="0" fontAlgn="base" hangingPunct="0">
              <a:lnSpc>
                <a:spcPct val="150000"/>
              </a:lnSpc>
              <a:spcAft>
                <a:spcPct val="0"/>
              </a:spcAft>
              <a:buClr>
                <a:srgbClr val="04437D"/>
              </a:buClr>
            </a:pPr>
            <a:endParaRPr lang="en-US" altLang="zh-CN" sz="1000" dirty="0">
              <a:solidFill>
                <a:srgbClr val="00447C"/>
              </a:solidFill>
              <a:latin typeface="微软雅黑" panose="020B0503020204020204" pitchFamily="34" charset="-122"/>
              <a:ea typeface="微软雅黑" panose="020B0503020204020204" pitchFamily="34" charset="-122"/>
            </a:endParaRPr>
          </a:p>
          <a:p>
            <a:pPr marL="342900" indent="-342900" eaLnBrk="0" fontAlgn="base" hangingPunct="0">
              <a:lnSpc>
                <a:spcPct val="150000"/>
              </a:lnSpc>
              <a:spcAft>
                <a:spcPct val="0"/>
              </a:spcAft>
              <a:buClr>
                <a:srgbClr val="04437D"/>
              </a:buClr>
              <a:buFont typeface="Wingdings" panose="05000000000000000000" pitchFamily="2" charset="2"/>
              <a:buChar char="Ø"/>
            </a:pPr>
            <a:r>
              <a:rPr lang="zh-CN" altLang="en-US" sz="2000" b="1" kern="100" dirty="0">
                <a:solidFill>
                  <a:srgbClr val="00447C"/>
                </a:solidFill>
                <a:latin typeface="Microsoft YaHei" panose="020B0503020204020204" pitchFamily="34" charset="-122"/>
                <a:ea typeface="Microsoft YaHei" panose="020B0503020204020204" pitchFamily="34" charset="-122"/>
              </a:rPr>
              <a:t>跨工况故障诊断的负迁移问题</a:t>
            </a:r>
            <a:endParaRPr lang="en-US" altLang="zh-CN" sz="2000" b="1" kern="100" dirty="0">
              <a:solidFill>
                <a:srgbClr val="00447C"/>
              </a:solidFill>
              <a:latin typeface="Microsoft YaHei" panose="020B0503020204020204" pitchFamily="34" charset="-122"/>
              <a:ea typeface="Microsoft YaHei" panose="020B0503020204020204" pitchFamily="34" charset="-122"/>
            </a:endParaRPr>
          </a:p>
          <a:p>
            <a:pPr marL="342900" indent="-342900" eaLnBrk="0" fontAlgn="base" hangingPunct="0">
              <a:lnSpc>
                <a:spcPct val="150000"/>
              </a:lnSpc>
              <a:spcBef>
                <a:spcPts val="1200"/>
              </a:spcBef>
              <a:spcAft>
                <a:spcPct val="0"/>
              </a:spcAft>
              <a:buClr>
                <a:srgbClr val="04437D"/>
              </a:buClr>
              <a:buFont typeface="Wingdings" panose="05000000000000000000" pitchFamily="2" charset="2"/>
              <a:buChar char="Ø"/>
            </a:pPr>
            <a:r>
              <a:rPr lang="zh-CN" altLang="en-US" sz="2000" b="1" kern="100" dirty="0">
                <a:solidFill>
                  <a:srgbClr val="00447C"/>
                </a:solidFill>
                <a:latin typeface="Microsoft YaHei" panose="020B0503020204020204" pitchFamily="34" charset="-122"/>
                <a:ea typeface="Microsoft YaHei" panose="020B0503020204020204" pitchFamily="34" charset="-122"/>
              </a:rPr>
              <a:t>故障诊断数据隐私保护问题</a:t>
            </a:r>
            <a:endParaRPr lang="en-US" altLang="zh-CN" sz="2000" b="1" kern="100" dirty="0">
              <a:solidFill>
                <a:srgbClr val="00447C"/>
              </a:solidFill>
              <a:latin typeface="Microsoft YaHei" panose="020B0503020204020204" pitchFamily="34" charset="-122"/>
              <a:ea typeface="Microsoft YaHei" panose="020B0503020204020204" pitchFamily="34" charset="-122"/>
            </a:endParaRPr>
          </a:p>
          <a:p>
            <a:pPr marL="342900" indent="-342900" eaLnBrk="0" fontAlgn="base" hangingPunct="0">
              <a:lnSpc>
                <a:spcPct val="150000"/>
              </a:lnSpc>
              <a:spcBef>
                <a:spcPts val="1200"/>
              </a:spcBef>
              <a:spcAft>
                <a:spcPct val="0"/>
              </a:spcAft>
              <a:buClr>
                <a:srgbClr val="04437D"/>
              </a:buClr>
              <a:buFont typeface="Wingdings" panose="05000000000000000000" pitchFamily="2" charset="2"/>
              <a:buChar char="Ø"/>
            </a:pPr>
            <a:r>
              <a:rPr lang="zh-CN" altLang="en-US" sz="2000" b="1" kern="100" dirty="0">
                <a:solidFill>
                  <a:srgbClr val="00447C"/>
                </a:solidFill>
                <a:latin typeface="Microsoft YaHei" panose="020B0503020204020204" pitchFamily="34" charset="-122"/>
                <a:ea typeface="Microsoft YaHei" panose="020B0503020204020204" pitchFamily="34" charset="-122"/>
              </a:rPr>
              <a:t>不同信号之间的知识迁移问题</a:t>
            </a:r>
            <a:endParaRPr lang="en-US" altLang="zh-CN" sz="2000" b="1" kern="100" dirty="0">
              <a:solidFill>
                <a:srgbClr val="00447C"/>
              </a:solidFill>
              <a:latin typeface="Microsoft YaHei" panose="020B0503020204020204" pitchFamily="34" charset="-122"/>
              <a:ea typeface="Microsoft YaHei" panose="020B0503020204020204" pitchFamily="34" charset="-122"/>
            </a:endParaRPr>
          </a:p>
          <a:p>
            <a:pPr marL="342900" indent="-342900" eaLnBrk="0" fontAlgn="base" hangingPunct="0">
              <a:lnSpc>
                <a:spcPct val="150000"/>
              </a:lnSpc>
              <a:spcBef>
                <a:spcPts val="1200"/>
              </a:spcBef>
              <a:spcAft>
                <a:spcPct val="0"/>
              </a:spcAft>
              <a:buClr>
                <a:srgbClr val="04437D"/>
              </a:buClr>
              <a:buFont typeface="Wingdings" panose="05000000000000000000" pitchFamily="2" charset="2"/>
              <a:buChar char="Ø"/>
            </a:pPr>
            <a:r>
              <a:rPr lang="zh-CN" altLang="en-US" sz="2000" b="1" kern="100" dirty="0">
                <a:solidFill>
                  <a:srgbClr val="00447C"/>
                </a:solidFill>
                <a:latin typeface="Microsoft YaHei" panose="020B0503020204020204" pitchFamily="34" charset="-122"/>
                <a:ea typeface="Microsoft YaHei" panose="020B0503020204020204" pitchFamily="34" charset="-122"/>
              </a:rPr>
              <a:t>跨工况迁移的可解释性问题</a:t>
            </a:r>
            <a:endParaRPr lang="en-US" altLang="zh-CN" sz="2000" b="1" kern="100" dirty="0">
              <a:solidFill>
                <a:srgbClr val="00447C"/>
              </a:solidFill>
              <a:latin typeface="Microsoft YaHei" panose="020B0503020204020204" pitchFamily="34" charset="-122"/>
              <a:ea typeface="Microsoft YaHei" panose="020B0503020204020204" pitchFamily="34" charset="-122"/>
            </a:endParaRPr>
          </a:p>
          <a:p>
            <a:pPr marL="342900" indent="-342900" eaLnBrk="0" fontAlgn="base" hangingPunct="0">
              <a:lnSpc>
                <a:spcPct val="150000"/>
              </a:lnSpc>
              <a:spcAft>
                <a:spcPct val="0"/>
              </a:spcAft>
              <a:buClr>
                <a:srgbClr val="04437D"/>
              </a:buClr>
              <a:buFont typeface="Wingdings" panose="05000000000000000000" pitchFamily="2" charset="2"/>
              <a:buChar char="Ø"/>
            </a:pPr>
            <a:endParaRPr lang="en-US" altLang="zh-CN" sz="2000" b="1" kern="100" dirty="0">
              <a:solidFill>
                <a:srgbClr val="00447C"/>
              </a:solidFill>
              <a:latin typeface="Microsoft YaHei" panose="020B0503020204020204" pitchFamily="34" charset="-122"/>
              <a:ea typeface="Microsoft YaHei" panose="020B0503020204020204" pitchFamily="34" charset="-122"/>
            </a:endParaRPr>
          </a:p>
        </p:txBody>
      </p:sp>
      <p:pic>
        <p:nvPicPr>
          <p:cNvPr id="2050" name="Picture 2">
            <a:extLst>
              <a:ext uri="{FF2B5EF4-FFF2-40B4-BE49-F238E27FC236}">
                <a16:creationId xmlns:a16="http://schemas.microsoft.com/office/drawing/2014/main" id="{BB09D496-B149-90DD-BB6B-1D934BD51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6999" y="1280738"/>
            <a:ext cx="3189893" cy="196178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5">
            <a:extLst>
              <a:ext uri="{FF2B5EF4-FFF2-40B4-BE49-F238E27FC236}">
                <a16:creationId xmlns:a16="http://schemas.microsoft.com/office/drawing/2014/main" id="{9FA58B3A-77E4-8FB9-ADEC-3AB87DB234BF}"/>
              </a:ext>
            </a:extLst>
          </p:cNvPr>
          <p:cNvGrpSpPr/>
          <p:nvPr/>
        </p:nvGrpSpPr>
        <p:grpSpPr>
          <a:xfrm>
            <a:off x="8308731" y="3740534"/>
            <a:ext cx="3189893" cy="1836728"/>
            <a:chOff x="8308731" y="3650652"/>
            <a:chExt cx="3780928" cy="2116427"/>
          </a:xfrm>
        </p:grpSpPr>
        <p:pic>
          <p:nvPicPr>
            <p:cNvPr id="2054" name="Picture 6">
              <a:extLst>
                <a:ext uri="{FF2B5EF4-FFF2-40B4-BE49-F238E27FC236}">
                  <a16:creationId xmlns:a16="http://schemas.microsoft.com/office/drawing/2014/main" id="{0011A585-6508-46CD-9D46-A0111F9B6C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64" r="4032"/>
            <a:stretch/>
          </p:blipFill>
          <p:spPr bwMode="auto">
            <a:xfrm>
              <a:off x="8308731" y="3650652"/>
              <a:ext cx="3780928" cy="2116427"/>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a16="http://schemas.microsoft.com/office/drawing/2014/main" id="{BC308424-D0D9-B9A2-4CD2-5D088207296E}"/>
                </a:ext>
              </a:extLst>
            </p:cNvPr>
            <p:cNvSpPr/>
            <p:nvPr/>
          </p:nvSpPr>
          <p:spPr bwMode="auto">
            <a:xfrm>
              <a:off x="11254154" y="3937970"/>
              <a:ext cx="729760" cy="845046"/>
            </a:xfrm>
            <a:prstGeom prst="rect">
              <a:avLst/>
            </a:prstGeom>
            <a:solidFill>
              <a:srgbClr val="FFFFFF"/>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endParaRPr>
            </a:p>
          </p:txBody>
        </p:sp>
      </p:grpSp>
      <p:pic>
        <p:nvPicPr>
          <p:cNvPr id="43" name="图片 42">
            <a:extLst>
              <a:ext uri="{FF2B5EF4-FFF2-40B4-BE49-F238E27FC236}">
                <a16:creationId xmlns:a16="http://schemas.microsoft.com/office/drawing/2014/main" id="{CCDE01AF-F317-58DA-C4FE-FE800E833DE6}"/>
              </a:ext>
            </a:extLst>
          </p:cNvPr>
          <p:cNvPicPr>
            <a:picLocks noChangeAspect="1"/>
          </p:cNvPicPr>
          <p:nvPr/>
        </p:nvPicPr>
        <p:blipFill>
          <a:blip r:embed="rId4"/>
          <a:stretch>
            <a:fillRect/>
          </a:stretch>
        </p:blipFill>
        <p:spPr>
          <a:xfrm>
            <a:off x="5221588" y="3754215"/>
            <a:ext cx="2855612" cy="2016631"/>
          </a:xfrm>
          <a:prstGeom prst="rect">
            <a:avLst/>
          </a:prstGeom>
        </p:spPr>
      </p:pic>
      <p:pic>
        <p:nvPicPr>
          <p:cNvPr id="1026" name="Picture 2">
            <a:extLst>
              <a:ext uri="{FF2B5EF4-FFF2-40B4-BE49-F238E27FC236}">
                <a16:creationId xmlns:a16="http://schemas.microsoft.com/office/drawing/2014/main" id="{BC8F6029-4192-4427-5857-D949248EDD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8250" y="1354673"/>
            <a:ext cx="3316937" cy="1738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656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3814" y="351915"/>
            <a:ext cx="1831947" cy="584775"/>
          </a:xfrm>
        </p:spPr>
        <p:txBody>
          <a:bodyPr/>
          <a:lstStyle/>
          <a:p>
            <a:r>
              <a:rPr lang="zh-CN" altLang="en-US" sz="3200" b="1" spc="600">
                <a:solidFill>
                  <a:srgbClr val="04437D"/>
                </a:solidFill>
                <a:latin typeface="Microsoft YaHei" panose="020B0503020204020204" pitchFamily="34" charset="-122"/>
                <a:ea typeface="Microsoft YaHei" panose="020B0503020204020204" pitchFamily="34" charset="-122"/>
                <a:cs typeface="SimHei" charset="-122"/>
              </a:rPr>
              <a:t>目录</a:t>
            </a:r>
            <a:endParaRPr lang="zh-CN" altLang="en-US" sz="3200" b="1" spc="600" dirty="0">
              <a:solidFill>
                <a:srgbClr val="04437D"/>
              </a:solidFill>
              <a:latin typeface="Microsoft YaHei" panose="020B0503020204020204" pitchFamily="34" charset="-122"/>
              <a:ea typeface="Microsoft YaHei" panose="020B0503020204020204" pitchFamily="34" charset="-122"/>
              <a:cs typeface="SimHei" charset="-122"/>
            </a:endParaRPr>
          </a:p>
        </p:txBody>
      </p:sp>
      <p:sp>
        <p:nvSpPr>
          <p:cNvPr id="4" name="幻灯片编号占位符 3"/>
          <p:cNvSpPr>
            <a:spLocks noGrp="1"/>
          </p:cNvSpPr>
          <p:nvPr>
            <p:ph type="sldNum" sz="quarter" idx="12"/>
          </p:nvPr>
        </p:nvSpPr>
        <p:spPr/>
        <p:txBody>
          <a:bodyPr/>
          <a:lstStyle/>
          <a:p>
            <a:fld id="{89DB14B3-731A-4352-BC82-B1993596BD11}" type="slidenum">
              <a:rPr lang="zh-CN" altLang="en-US" smtClean="0"/>
              <a:pPr/>
              <a:t>29</a:t>
            </a:fld>
            <a:endParaRPr lang="zh-CN" altLang="en-US" dirty="0"/>
          </a:p>
        </p:txBody>
      </p:sp>
      <p:grpSp>
        <p:nvGrpSpPr>
          <p:cNvPr id="16" name="Group 544">
            <a:extLst>
              <a:ext uri="{FF2B5EF4-FFF2-40B4-BE49-F238E27FC236}">
                <a16:creationId xmlns:a16="http://schemas.microsoft.com/office/drawing/2014/main" id="{F5E557F3-0646-0332-57EC-FDE65E717A72}"/>
              </a:ext>
            </a:extLst>
          </p:cNvPr>
          <p:cNvGrpSpPr/>
          <p:nvPr/>
        </p:nvGrpSpPr>
        <p:grpSpPr bwMode="auto">
          <a:xfrm>
            <a:off x="1951893" y="1846387"/>
            <a:ext cx="6743700" cy="693071"/>
            <a:chOff x="871438" y="3030034"/>
            <a:chExt cx="9786143" cy="835025"/>
          </a:xfrm>
        </p:grpSpPr>
        <p:sp>
          <p:nvSpPr>
            <p:cNvPr id="17" name="Rectangle 1215">
              <a:extLst>
                <a:ext uri="{FF2B5EF4-FFF2-40B4-BE49-F238E27FC236}">
                  <a16:creationId xmlns:a16="http://schemas.microsoft.com/office/drawing/2014/main" id="{8766A458-2CFE-AE3B-0F38-A1D8F7A9E715}"/>
                </a:ext>
              </a:extLst>
            </p:cNvPr>
            <p:cNvSpPr>
              <a:spLocks noChangeArrowheads="1"/>
            </p:cNvSpPr>
            <p:nvPr/>
          </p:nvSpPr>
          <p:spPr bwMode="auto">
            <a:xfrm>
              <a:off x="871438" y="3030034"/>
              <a:ext cx="1303232" cy="835024"/>
            </a:xfrm>
            <a:prstGeom prst="rect">
              <a:avLst/>
            </a:prstGeom>
            <a:solidFill>
              <a:srgbClr val="00447C"/>
            </a:solidFill>
            <a:ln>
              <a:noFill/>
            </a:ln>
            <a:effectLst>
              <a:outerShdw dist="35920" dir="2700135" algn="ctr" rotWithShape="0">
                <a:srgbClr val="EEECE1"/>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424180" indent="-136525">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560705" indent="-136525">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698500" indent="-1397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11557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16129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20701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25273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Font typeface="Calibri" panose="020F0502020204030204" pitchFamily="34" charset="0"/>
                <a:buNone/>
              </a:pPr>
              <a:endParaRPr lang="zh-CN" altLang="en-US" sz="1800">
                <a:solidFill>
                  <a:srgbClr val="000000"/>
                </a:solidFill>
                <a:sym typeface="Arial" panose="020B0604020202090204" pitchFamily="34" charset="0"/>
              </a:endParaRPr>
            </a:p>
          </p:txBody>
        </p:sp>
        <p:sp>
          <p:nvSpPr>
            <p:cNvPr id="18" name="Rectangle 1217">
              <a:extLst>
                <a:ext uri="{FF2B5EF4-FFF2-40B4-BE49-F238E27FC236}">
                  <a16:creationId xmlns:a16="http://schemas.microsoft.com/office/drawing/2014/main" id="{3126CDDC-AC41-363F-9A33-2AA47AB7DA9D}"/>
                </a:ext>
              </a:extLst>
            </p:cNvPr>
            <p:cNvSpPr>
              <a:spLocks noChangeArrowheads="1"/>
            </p:cNvSpPr>
            <p:nvPr/>
          </p:nvSpPr>
          <p:spPr bwMode="auto">
            <a:xfrm>
              <a:off x="2363319" y="3030036"/>
              <a:ext cx="8294262" cy="835023"/>
            </a:xfrm>
            <a:prstGeom prst="rect">
              <a:avLst/>
            </a:prstGeom>
            <a:noFill/>
            <a:ln w="28575">
              <a:solidFill>
                <a:srgbClr val="00447C"/>
              </a:solid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Font typeface="Calibri" panose="020F0502020204030204" pitchFamily="34" charset="0"/>
                <a:buNone/>
              </a:pPr>
              <a:endParaRPr lang="zh-CN" altLang="en-US" sz="1800">
                <a:solidFill>
                  <a:srgbClr val="000000"/>
                </a:solidFill>
                <a:sym typeface="Arial" panose="020B0604020202090204" pitchFamily="34" charset="0"/>
              </a:endParaRPr>
            </a:p>
          </p:txBody>
        </p:sp>
        <p:sp>
          <p:nvSpPr>
            <p:cNvPr id="19" name="Rectangle 1219">
              <a:extLst>
                <a:ext uri="{FF2B5EF4-FFF2-40B4-BE49-F238E27FC236}">
                  <a16:creationId xmlns:a16="http://schemas.microsoft.com/office/drawing/2014/main" id="{1B6CFFB3-E14F-8D77-0336-16EB8303DA64}"/>
                </a:ext>
              </a:extLst>
            </p:cNvPr>
            <p:cNvSpPr>
              <a:spLocks noChangeArrowheads="1"/>
            </p:cNvSpPr>
            <p:nvPr/>
          </p:nvSpPr>
          <p:spPr bwMode="auto">
            <a:xfrm>
              <a:off x="1059163" y="3173443"/>
              <a:ext cx="930684" cy="523219"/>
            </a:xfrm>
            <a:prstGeom prst="rect">
              <a:avLst/>
            </a:prstGeom>
            <a:solidFill>
              <a:srgbClr val="00447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algn="ctr" eaLnBrk="1" hangingPunct="1">
                <a:lnSpc>
                  <a:spcPct val="100000"/>
                </a:lnSpc>
                <a:spcBef>
                  <a:spcPct val="50000"/>
                </a:spcBef>
                <a:spcAft>
                  <a:spcPct val="0"/>
                </a:spcAft>
                <a:buFont typeface="Calibri" panose="020F0502020204030204" pitchFamily="34" charset="0"/>
                <a:buNone/>
              </a:pPr>
              <a:r>
                <a:rPr lang="zh-CN" altLang="en-US" sz="2400" b="1" dirty="0">
                  <a:solidFill>
                    <a:srgbClr val="FFFFFF"/>
                  </a:solidFill>
                  <a:latin typeface="微软雅黑" panose="020B0503020204020204" pitchFamily="34" charset="-122"/>
                  <a:ea typeface="微软雅黑" panose="020B0503020204020204" pitchFamily="34" charset="-122"/>
                  <a:sym typeface="Arial" panose="020B0604020202090204" pitchFamily="34" charset="0"/>
                </a:rPr>
                <a:t>一</a:t>
              </a:r>
              <a:endParaRPr lang="zh-CN" altLang="zh-CN" sz="1600" dirty="0">
                <a:solidFill>
                  <a:srgbClr val="000000"/>
                </a:solidFill>
              </a:endParaRPr>
            </a:p>
          </p:txBody>
        </p:sp>
        <p:sp>
          <p:nvSpPr>
            <p:cNvPr id="20" name="Rectangle 1221">
              <a:extLst>
                <a:ext uri="{FF2B5EF4-FFF2-40B4-BE49-F238E27FC236}">
                  <a16:creationId xmlns:a16="http://schemas.microsoft.com/office/drawing/2014/main" id="{709EE915-772B-B7DC-B24B-1470100F3B85}"/>
                </a:ext>
              </a:extLst>
            </p:cNvPr>
            <p:cNvSpPr>
              <a:spLocks noChangeArrowheads="1"/>
            </p:cNvSpPr>
            <p:nvPr/>
          </p:nvSpPr>
          <p:spPr bwMode="auto">
            <a:xfrm>
              <a:off x="2917884" y="3257882"/>
              <a:ext cx="7492956" cy="44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a:lnSpc>
                  <a:spcPct val="90000"/>
                </a:lnSpc>
                <a:spcBef>
                  <a:spcPts val="900"/>
                </a:spcBef>
                <a:spcAft>
                  <a:spcPts val="150"/>
                </a:spcAft>
                <a:buClr>
                  <a:srgbClr val="0B4DA2"/>
                </a:buClr>
                <a:buSzPct val="100000"/>
                <a:buFont typeface="Calibri" panose="020F0502020204030204" pitchFamily="34" charset="0"/>
                <a:buChar char=" "/>
                <a:tabLst>
                  <a:tab pos="8521700" algn="r"/>
                </a:tabLst>
                <a:defRPr sz="3200">
                  <a:solidFill>
                    <a:srgbClr val="404040"/>
                  </a:solidFill>
                  <a:latin typeface="Calibri" panose="020F0502020204030204" pitchFamily="34" charset="0"/>
                  <a:ea typeface="宋体" panose="02010600030101010101" pitchFamily="2" charset="-122"/>
                </a:defRPr>
              </a:lvl1pPr>
              <a:lvl2pPr>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9pPr>
            </a:lstStyle>
            <a:p>
              <a:pPr marL="0" lvl="1" eaLnBrk="1" hangingPunct="1">
                <a:lnSpc>
                  <a:spcPct val="100000"/>
                </a:lnSpc>
                <a:spcBef>
                  <a:spcPct val="20000"/>
                </a:spcBef>
                <a:spcAft>
                  <a:spcPct val="0"/>
                </a:spcAft>
                <a:buFont typeface="Calibri" panose="020F0502020204030204" pitchFamily="34" charset="0"/>
                <a:buNone/>
              </a:pPr>
              <a:r>
                <a:rPr lang="zh-CN" altLang="en-US" sz="2400" b="1" dirty="0">
                  <a:solidFill>
                    <a:srgbClr val="04437D"/>
                  </a:solidFill>
                  <a:latin typeface="微软雅黑" panose="020B0503020204020204" pitchFamily="34" charset="-122"/>
                  <a:ea typeface="微软雅黑" panose="020B0503020204020204" pitchFamily="34" charset="-122"/>
                  <a:sym typeface="Arial" panose="020B0604020202090204" pitchFamily="34" charset="0"/>
                </a:rPr>
                <a:t>研究背景意义</a:t>
              </a:r>
            </a:p>
          </p:txBody>
        </p:sp>
      </p:grpSp>
      <p:grpSp>
        <p:nvGrpSpPr>
          <p:cNvPr id="3" name="Group 544">
            <a:extLst>
              <a:ext uri="{FF2B5EF4-FFF2-40B4-BE49-F238E27FC236}">
                <a16:creationId xmlns:a16="http://schemas.microsoft.com/office/drawing/2014/main" id="{B83E8C82-105F-4CA2-DBAC-B1591EF3A671}"/>
              </a:ext>
            </a:extLst>
          </p:cNvPr>
          <p:cNvGrpSpPr/>
          <p:nvPr/>
        </p:nvGrpSpPr>
        <p:grpSpPr bwMode="auto">
          <a:xfrm>
            <a:off x="1951893" y="2824509"/>
            <a:ext cx="6743700" cy="693071"/>
            <a:chOff x="871438" y="3030034"/>
            <a:chExt cx="9786143" cy="835025"/>
          </a:xfrm>
        </p:grpSpPr>
        <p:sp>
          <p:nvSpPr>
            <p:cNvPr id="5" name="Rectangle 1215">
              <a:extLst>
                <a:ext uri="{FF2B5EF4-FFF2-40B4-BE49-F238E27FC236}">
                  <a16:creationId xmlns:a16="http://schemas.microsoft.com/office/drawing/2014/main" id="{68CE9774-6C57-E5C1-127F-7AE04D5CCFB2}"/>
                </a:ext>
              </a:extLst>
            </p:cNvPr>
            <p:cNvSpPr>
              <a:spLocks noChangeArrowheads="1"/>
            </p:cNvSpPr>
            <p:nvPr/>
          </p:nvSpPr>
          <p:spPr bwMode="auto">
            <a:xfrm>
              <a:off x="871438" y="3030034"/>
              <a:ext cx="1303232" cy="835024"/>
            </a:xfrm>
            <a:prstGeom prst="rect">
              <a:avLst/>
            </a:prstGeom>
            <a:solidFill>
              <a:srgbClr val="00447C"/>
            </a:solidFill>
            <a:ln>
              <a:noFill/>
            </a:ln>
            <a:effectLst>
              <a:outerShdw dist="35920" dir="2700135" algn="ctr" rotWithShape="0">
                <a:srgbClr val="EEECE1"/>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424180" indent="-136525">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560705" indent="-136525">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698500" indent="-1397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11557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16129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20701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25273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Font typeface="Calibri" panose="020F0502020204030204" pitchFamily="34" charset="0"/>
                <a:buNone/>
              </a:pPr>
              <a:endParaRPr lang="zh-CN" altLang="en-US" sz="1800">
                <a:solidFill>
                  <a:srgbClr val="000000"/>
                </a:solidFill>
                <a:sym typeface="Arial" panose="020B0604020202090204" pitchFamily="34" charset="0"/>
              </a:endParaRPr>
            </a:p>
          </p:txBody>
        </p:sp>
        <p:sp>
          <p:nvSpPr>
            <p:cNvPr id="6" name="Rectangle 1217">
              <a:extLst>
                <a:ext uri="{FF2B5EF4-FFF2-40B4-BE49-F238E27FC236}">
                  <a16:creationId xmlns:a16="http://schemas.microsoft.com/office/drawing/2014/main" id="{C305F8FC-5B95-9F62-3002-0FED5D84E3F9}"/>
                </a:ext>
              </a:extLst>
            </p:cNvPr>
            <p:cNvSpPr>
              <a:spLocks noChangeArrowheads="1"/>
            </p:cNvSpPr>
            <p:nvPr/>
          </p:nvSpPr>
          <p:spPr bwMode="auto">
            <a:xfrm>
              <a:off x="2363319" y="3030036"/>
              <a:ext cx="8294262" cy="835023"/>
            </a:xfrm>
            <a:prstGeom prst="rect">
              <a:avLst/>
            </a:prstGeom>
            <a:noFill/>
            <a:ln w="28575">
              <a:solidFill>
                <a:srgbClr val="00447C"/>
              </a:solid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Font typeface="Calibri" panose="020F0502020204030204" pitchFamily="34" charset="0"/>
                <a:buNone/>
              </a:pPr>
              <a:endParaRPr lang="zh-CN" altLang="en-US" sz="1800">
                <a:solidFill>
                  <a:srgbClr val="000000"/>
                </a:solidFill>
                <a:sym typeface="Arial" panose="020B0604020202090204" pitchFamily="34" charset="0"/>
              </a:endParaRPr>
            </a:p>
          </p:txBody>
        </p:sp>
        <p:sp>
          <p:nvSpPr>
            <p:cNvPr id="7" name="Rectangle 1219">
              <a:extLst>
                <a:ext uri="{FF2B5EF4-FFF2-40B4-BE49-F238E27FC236}">
                  <a16:creationId xmlns:a16="http://schemas.microsoft.com/office/drawing/2014/main" id="{B3659831-49A8-E557-8BA3-07A67F84882A}"/>
                </a:ext>
              </a:extLst>
            </p:cNvPr>
            <p:cNvSpPr>
              <a:spLocks noChangeArrowheads="1"/>
            </p:cNvSpPr>
            <p:nvPr/>
          </p:nvSpPr>
          <p:spPr bwMode="auto">
            <a:xfrm>
              <a:off x="1059164" y="3173444"/>
              <a:ext cx="930684" cy="556223"/>
            </a:xfrm>
            <a:prstGeom prst="rect">
              <a:avLst/>
            </a:prstGeom>
            <a:solidFill>
              <a:srgbClr val="00447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algn="ctr" eaLnBrk="1" hangingPunct="1">
                <a:lnSpc>
                  <a:spcPct val="100000"/>
                </a:lnSpc>
                <a:spcBef>
                  <a:spcPct val="50000"/>
                </a:spcBef>
                <a:spcAft>
                  <a:spcPct val="0"/>
                </a:spcAft>
                <a:buFont typeface="Calibri" panose="020F0502020204030204" pitchFamily="34" charset="0"/>
                <a:buNone/>
              </a:pPr>
              <a:r>
                <a:rPr lang="zh-CN" altLang="en-US" sz="2400" b="1" dirty="0">
                  <a:solidFill>
                    <a:srgbClr val="FFFFFF"/>
                  </a:solidFill>
                  <a:latin typeface="微软雅黑" panose="020B0503020204020204" pitchFamily="34" charset="-122"/>
                  <a:ea typeface="微软雅黑" panose="020B0503020204020204" pitchFamily="34" charset="-122"/>
                  <a:sym typeface="Arial" panose="020B0604020202090204" pitchFamily="34" charset="0"/>
                </a:rPr>
                <a:t>二</a:t>
              </a:r>
              <a:endParaRPr lang="zh-CN" altLang="zh-CN" sz="1600" dirty="0">
                <a:solidFill>
                  <a:srgbClr val="000000"/>
                </a:solidFill>
              </a:endParaRPr>
            </a:p>
          </p:txBody>
        </p:sp>
        <p:sp>
          <p:nvSpPr>
            <p:cNvPr id="8" name="Rectangle 1221">
              <a:extLst>
                <a:ext uri="{FF2B5EF4-FFF2-40B4-BE49-F238E27FC236}">
                  <a16:creationId xmlns:a16="http://schemas.microsoft.com/office/drawing/2014/main" id="{7BBD55F3-A158-89F4-6D12-6CE7F7ACA5A1}"/>
                </a:ext>
              </a:extLst>
            </p:cNvPr>
            <p:cNvSpPr>
              <a:spLocks noChangeArrowheads="1"/>
            </p:cNvSpPr>
            <p:nvPr/>
          </p:nvSpPr>
          <p:spPr bwMode="auto">
            <a:xfrm>
              <a:off x="2917884" y="3257882"/>
              <a:ext cx="7492956" cy="44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a:lnSpc>
                  <a:spcPct val="90000"/>
                </a:lnSpc>
                <a:spcBef>
                  <a:spcPts val="900"/>
                </a:spcBef>
                <a:spcAft>
                  <a:spcPts val="150"/>
                </a:spcAft>
                <a:buClr>
                  <a:srgbClr val="0B4DA2"/>
                </a:buClr>
                <a:buSzPct val="100000"/>
                <a:buFont typeface="Calibri" panose="020F0502020204030204" pitchFamily="34" charset="0"/>
                <a:buChar char=" "/>
                <a:tabLst>
                  <a:tab pos="8521700" algn="r"/>
                </a:tabLst>
                <a:defRPr sz="3200">
                  <a:solidFill>
                    <a:srgbClr val="404040"/>
                  </a:solidFill>
                  <a:latin typeface="Calibri" panose="020F0502020204030204" pitchFamily="34" charset="0"/>
                  <a:ea typeface="宋体" panose="02010600030101010101" pitchFamily="2" charset="-122"/>
                </a:defRPr>
              </a:lvl1pPr>
              <a:lvl2pPr>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9pPr>
            </a:lstStyle>
            <a:p>
              <a:pPr marL="0" lvl="1" eaLnBrk="1" hangingPunct="1">
                <a:lnSpc>
                  <a:spcPct val="100000"/>
                </a:lnSpc>
                <a:spcBef>
                  <a:spcPct val="20000"/>
                </a:spcBef>
                <a:spcAft>
                  <a:spcPct val="0"/>
                </a:spcAft>
                <a:buFont typeface="Calibri" panose="020F0502020204030204" pitchFamily="34" charset="0"/>
                <a:buNone/>
              </a:pPr>
              <a:r>
                <a:rPr lang="zh-CN" altLang="en-US" sz="2400" b="1" dirty="0">
                  <a:solidFill>
                    <a:srgbClr val="04437D"/>
                  </a:solidFill>
                  <a:latin typeface="微软雅黑" panose="020B0503020204020204" pitchFamily="34" charset="-122"/>
                  <a:ea typeface="微软雅黑" panose="020B0503020204020204" pitchFamily="34" charset="-122"/>
                  <a:sym typeface="Arial" panose="020B0604020202090204" pitchFamily="34" charset="0"/>
                </a:rPr>
                <a:t>主要研究内容</a:t>
              </a:r>
            </a:p>
          </p:txBody>
        </p:sp>
      </p:grpSp>
      <p:grpSp>
        <p:nvGrpSpPr>
          <p:cNvPr id="9" name="Group 544">
            <a:extLst>
              <a:ext uri="{FF2B5EF4-FFF2-40B4-BE49-F238E27FC236}">
                <a16:creationId xmlns:a16="http://schemas.microsoft.com/office/drawing/2014/main" id="{E57ACA71-37D3-ACBF-9357-AFE434AF5AD0}"/>
              </a:ext>
            </a:extLst>
          </p:cNvPr>
          <p:cNvGrpSpPr/>
          <p:nvPr/>
        </p:nvGrpSpPr>
        <p:grpSpPr bwMode="auto">
          <a:xfrm>
            <a:off x="1951893" y="3800896"/>
            <a:ext cx="6743700" cy="693071"/>
            <a:chOff x="871438" y="3030034"/>
            <a:chExt cx="9786143" cy="835025"/>
          </a:xfrm>
        </p:grpSpPr>
        <p:sp>
          <p:nvSpPr>
            <p:cNvPr id="10" name="Rectangle 1215">
              <a:extLst>
                <a:ext uri="{FF2B5EF4-FFF2-40B4-BE49-F238E27FC236}">
                  <a16:creationId xmlns:a16="http://schemas.microsoft.com/office/drawing/2014/main" id="{C798BF79-ECC6-19C7-EBC2-E644F73D8D3A}"/>
                </a:ext>
              </a:extLst>
            </p:cNvPr>
            <p:cNvSpPr>
              <a:spLocks noChangeArrowheads="1"/>
            </p:cNvSpPr>
            <p:nvPr/>
          </p:nvSpPr>
          <p:spPr bwMode="auto">
            <a:xfrm>
              <a:off x="871438" y="3030034"/>
              <a:ext cx="1303232" cy="835024"/>
            </a:xfrm>
            <a:prstGeom prst="rect">
              <a:avLst/>
            </a:prstGeom>
            <a:solidFill>
              <a:srgbClr val="00447C"/>
            </a:solidFill>
            <a:ln>
              <a:noFill/>
            </a:ln>
            <a:effectLst>
              <a:outerShdw dist="35920" dir="2700135" algn="ctr" rotWithShape="0">
                <a:srgbClr val="EEECE1"/>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424180" indent="-136525">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560705" indent="-136525">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698500" indent="-1397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11557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16129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20701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25273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Font typeface="Calibri" panose="020F0502020204030204" pitchFamily="34" charset="0"/>
                <a:buNone/>
              </a:pPr>
              <a:endParaRPr lang="zh-CN" altLang="en-US" sz="1800">
                <a:solidFill>
                  <a:srgbClr val="000000"/>
                </a:solidFill>
                <a:sym typeface="Arial" panose="020B0604020202090204" pitchFamily="34" charset="0"/>
              </a:endParaRPr>
            </a:p>
          </p:txBody>
        </p:sp>
        <p:sp>
          <p:nvSpPr>
            <p:cNvPr id="11" name="Rectangle 1217">
              <a:extLst>
                <a:ext uri="{FF2B5EF4-FFF2-40B4-BE49-F238E27FC236}">
                  <a16:creationId xmlns:a16="http://schemas.microsoft.com/office/drawing/2014/main" id="{0ECC13C4-79B1-EF0C-2342-5420E60B26B7}"/>
                </a:ext>
              </a:extLst>
            </p:cNvPr>
            <p:cNvSpPr>
              <a:spLocks noChangeArrowheads="1"/>
            </p:cNvSpPr>
            <p:nvPr/>
          </p:nvSpPr>
          <p:spPr bwMode="auto">
            <a:xfrm>
              <a:off x="2363319" y="3030036"/>
              <a:ext cx="8294262" cy="835023"/>
            </a:xfrm>
            <a:prstGeom prst="rect">
              <a:avLst/>
            </a:prstGeom>
            <a:noFill/>
            <a:ln w="28575">
              <a:solidFill>
                <a:srgbClr val="00447C"/>
              </a:solid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Font typeface="Calibri" panose="020F0502020204030204" pitchFamily="34" charset="0"/>
                <a:buNone/>
              </a:pPr>
              <a:endParaRPr lang="zh-CN" altLang="en-US" sz="1800">
                <a:solidFill>
                  <a:srgbClr val="000000"/>
                </a:solidFill>
                <a:sym typeface="Arial" panose="020B0604020202090204" pitchFamily="34" charset="0"/>
              </a:endParaRPr>
            </a:p>
          </p:txBody>
        </p:sp>
        <p:sp>
          <p:nvSpPr>
            <p:cNvPr id="12" name="Rectangle 1219">
              <a:extLst>
                <a:ext uri="{FF2B5EF4-FFF2-40B4-BE49-F238E27FC236}">
                  <a16:creationId xmlns:a16="http://schemas.microsoft.com/office/drawing/2014/main" id="{FFBEF454-4F20-9FD5-7E90-F58AF499B55B}"/>
                </a:ext>
              </a:extLst>
            </p:cNvPr>
            <p:cNvSpPr>
              <a:spLocks noChangeArrowheads="1"/>
            </p:cNvSpPr>
            <p:nvPr/>
          </p:nvSpPr>
          <p:spPr bwMode="auto">
            <a:xfrm>
              <a:off x="1059164" y="3173444"/>
              <a:ext cx="930684" cy="556223"/>
            </a:xfrm>
            <a:prstGeom prst="rect">
              <a:avLst/>
            </a:prstGeom>
            <a:solidFill>
              <a:srgbClr val="00447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algn="ctr" eaLnBrk="1" hangingPunct="1">
                <a:lnSpc>
                  <a:spcPct val="100000"/>
                </a:lnSpc>
                <a:spcBef>
                  <a:spcPct val="50000"/>
                </a:spcBef>
                <a:spcAft>
                  <a:spcPct val="0"/>
                </a:spcAft>
                <a:buFont typeface="Calibri" panose="020F0502020204030204" pitchFamily="34" charset="0"/>
                <a:buNone/>
              </a:pPr>
              <a:r>
                <a:rPr lang="zh-CN" altLang="en-US" sz="2400" b="1" dirty="0">
                  <a:solidFill>
                    <a:srgbClr val="FFFFFF"/>
                  </a:solidFill>
                  <a:latin typeface="微软雅黑" panose="020B0503020204020204" pitchFamily="34" charset="-122"/>
                  <a:ea typeface="微软雅黑" panose="020B0503020204020204" pitchFamily="34" charset="-122"/>
                  <a:sym typeface="Arial" panose="020B0604020202090204" pitchFamily="34" charset="0"/>
                </a:rPr>
                <a:t>三</a:t>
              </a:r>
              <a:endParaRPr lang="zh-CN" altLang="zh-CN" sz="1600" dirty="0">
                <a:solidFill>
                  <a:srgbClr val="000000"/>
                </a:solidFill>
              </a:endParaRPr>
            </a:p>
          </p:txBody>
        </p:sp>
        <p:sp>
          <p:nvSpPr>
            <p:cNvPr id="13" name="Rectangle 1221">
              <a:extLst>
                <a:ext uri="{FF2B5EF4-FFF2-40B4-BE49-F238E27FC236}">
                  <a16:creationId xmlns:a16="http://schemas.microsoft.com/office/drawing/2014/main" id="{170EF97B-83B2-6CC1-62DA-DE577960D938}"/>
                </a:ext>
              </a:extLst>
            </p:cNvPr>
            <p:cNvSpPr>
              <a:spLocks noChangeArrowheads="1"/>
            </p:cNvSpPr>
            <p:nvPr/>
          </p:nvSpPr>
          <p:spPr bwMode="auto">
            <a:xfrm>
              <a:off x="2917884" y="3257882"/>
              <a:ext cx="7492956" cy="44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a:lnSpc>
                  <a:spcPct val="90000"/>
                </a:lnSpc>
                <a:spcBef>
                  <a:spcPts val="900"/>
                </a:spcBef>
                <a:spcAft>
                  <a:spcPts val="150"/>
                </a:spcAft>
                <a:buClr>
                  <a:srgbClr val="0B4DA2"/>
                </a:buClr>
                <a:buSzPct val="100000"/>
                <a:buFont typeface="Calibri" panose="020F0502020204030204" pitchFamily="34" charset="0"/>
                <a:buChar char=" "/>
                <a:tabLst>
                  <a:tab pos="8521700" algn="r"/>
                </a:tabLst>
                <a:defRPr sz="3200">
                  <a:solidFill>
                    <a:srgbClr val="404040"/>
                  </a:solidFill>
                  <a:latin typeface="Calibri" panose="020F0502020204030204" pitchFamily="34" charset="0"/>
                  <a:ea typeface="宋体" panose="02010600030101010101" pitchFamily="2" charset="-122"/>
                </a:defRPr>
              </a:lvl1pPr>
              <a:lvl2pPr>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9pPr>
            </a:lstStyle>
            <a:p>
              <a:pPr marL="0" lvl="1" eaLnBrk="1" hangingPunct="1">
                <a:lnSpc>
                  <a:spcPct val="100000"/>
                </a:lnSpc>
                <a:spcBef>
                  <a:spcPct val="20000"/>
                </a:spcBef>
                <a:spcAft>
                  <a:spcPct val="0"/>
                </a:spcAft>
                <a:buFont typeface="Calibri" panose="020F0502020204030204" pitchFamily="34" charset="0"/>
                <a:buNone/>
              </a:pPr>
              <a:r>
                <a:rPr lang="zh-CN" altLang="en-US" sz="2400" b="1" dirty="0">
                  <a:solidFill>
                    <a:srgbClr val="04437D"/>
                  </a:solidFill>
                  <a:latin typeface="微软雅黑" panose="020B0503020204020204" pitchFamily="34" charset="-122"/>
                  <a:ea typeface="微软雅黑" panose="020B0503020204020204" pitchFamily="34" charset="-122"/>
                  <a:sym typeface="Arial" panose="020B0604020202090204" pitchFamily="34" charset="0"/>
                </a:rPr>
                <a:t>总结与展望</a:t>
              </a:r>
            </a:p>
          </p:txBody>
        </p:sp>
      </p:grpSp>
      <p:grpSp>
        <p:nvGrpSpPr>
          <p:cNvPr id="14" name="Group 544">
            <a:extLst>
              <a:ext uri="{FF2B5EF4-FFF2-40B4-BE49-F238E27FC236}">
                <a16:creationId xmlns:a16="http://schemas.microsoft.com/office/drawing/2014/main" id="{934E24F9-F129-A074-6DFD-3E63F4BA4347}"/>
              </a:ext>
            </a:extLst>
          </p:cNvPr>
          <p:cNvGrpSpPr/>
          <p:nvPr/>
        </p:nvGrpSpPr>
        <p:grpSpPr bwMode="auto">
          <a:xfrm>
            <a:off x="1951893" y="4779063"/>
            <a:ext cx="6743700" cy="693071"/>
            <a:chOff x="871438" y="3030034"/>
            <a:chExt cx="9786143" cy="835025"/>
          </a:xfrm>
        </p:grpSpPr>
        <p:sp>
          <p:nvSpPr>
            <p:cNvPr id="15" name="Rectangle 1215">
              <a:extLst>
                <a:ext uri="{FF2B5EF4-FFF2-40B4-BE49-F238E27FC236}">
                  <a16:creationId xmlns:a16="http://schemas.microsoft.com/office/drawing/2014/main" id="{ABAC1300-DDEA-1DF4-9C35-D3ADF1AD891A}"/>
                </a:ext>
              </a:extLst>
            </p:cNvPr>
            <p:cNvSpPr>
              <a:spLocks noChangeArrowheads="1"/>
            </p:cNvSpPr>
            <p:nvPr/>
          </p:nvSpPr>
          <p:spPr bwMode="auto">
            <a:xfrm>
              <a:off x="871438" y="3030034"/>
              <a:ext cx="1303232" cy="835024"/>
            </a:xfrm>
            <a:prstGeom prst="rect">
              <a:avLst/>
            </a:prstGeom>
            <a:solidFill>
              <a:srgbClr val="00447C"/>
            </a:solidFill>
            <a:ln>
              <a:noFill/>
            </a:ln>
            <a:effectLst>
              <a:outerShdw dist="35920" dir="2700135" algn="ctr" rotWithShape="0">
                <a:srgbClr val="EEECE1"/>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424180" indent="-136525">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560705" indent="-136525">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698500" indent="-1397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11557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16129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20701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25273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Font typeface="Calibri" panose="020F0502020204030204" pitchFamily="34" charset="0"/>
                <a:buNone/>
              </a:pPr>
              <a:endParaRPr lang="zh-CN" altLang="en-US" sz="1800">
                <a:solidFill>
                  <a:srgbClr val="000000"/>
                </a:solidFill>
                <a:sym typeface="Arial" panose="020B0604020202090204" pitchFamily="34" charset="0"/>
              </a:endParaRPr>
            </a:p>
          </p:txBody>
        </p:sp>
        <p:sp>
          <p:nvSpPr>
            <p:cNvPr id="21" name="Rectangle 1217">
              <a:extLst>
                <a:ext uri="{FF2B5EF4-FFF2-40B4-BE49-F238E27FC236}">
                  <a16:creationId xmlns:a16="http://schemas.microsoft.com/office/drawing/2014/main" id="{77215AEA-2415-4C70-3248-8D5B2C661C88}"/>
                </a:ext>
              </a:extLst>
            </p:cNvPr>
            <p:cNvSpPr>
              <a:spLocks noChangeArrowheads="1"/>
            </p:cNvSpPr>
            <p:nvPr/>
          </p:nvSpPr>
          <p:spPr bwMode="auto">
            <a:xfrm>
              <a:off x="2363319" y="3030036"/>
              <a:ext cx="8294262" cy="835023"/>
            </a:xfrm>
            <a:prstGeom prst="rect">
              <a:avLst/>
            </a:prstGeom>
            <a:noFill/>
            <a:ln w="28575">
              <a:solidFill>
                <a:srgbClr val="00447C"/>
              </a:solid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Font typeface="Calibri" panose="020F0502020204030204" pitchFamily="34" charset="0"/>
                <a:buNone/>
              </a:pPr>
              <a:endParaRPr lang="zh-CN" altLang="en-US" sz="1800">
                <a:solidFill>
                  <a:srgbClr val="000000"/>
                </a:solidFill>
                <a:sym typeface="Arial" panose="020B0604020202090204" pitchFamily="34" charset="0"/>
              </a:endParaRPr>
            </a:p>
          </p:txBody>
        </p:sp>
        <p:sp>
          <p:nvSpPr>
            <p:cNvPr id="22" name="Rectangle 1219">
              <a:extLst>
                <a:ext uri="{FF2B5EF4-FFF2-40B4-BE49-F238E27FC236}">
                  <a16:creationId xmlns:a16="http://schemas.microsoft.com/office/drawing/2014/main" id="{158719CF-61FC-A3FE-A27D-5D4EC99C0E90}"/>
                </a:ext>
              </a:extLst>
            </p:cNvPr>
            <p:cNvSpPr>
              <a:spLocks noChangeArrowheads="1"/>
            </p:cNvSpPr>
            <p:nvPr/>
          </p:nvSpPr>
          <p:spPr bwMode="auto">
            <a:xfrm>
              <a:off x="1059164" y="3173444"/>
              <a:ext cx="930684" cy="556223"/>
            </a:xfrm>
            <a:prstGeom prst="rect">
              <a:avLst/>
            </a:prstGeom>
            <a:solidFill>
              <a:srgbClr val="00447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algn="ctr" eaLnBrk="1" hangingPunct="1">
                <a:lnSpc>
                  <a:spcPct val="100000"/>
                </a:lnSpc>
                <a:spcBef>
                  <a:spcPct val="50000"/>
                </a:spcBef>
                <a:spcAft>
                  <a:spcPct val="0"/>
                </a:spcAft>
                <a:buFont typeface="Calibri" panose="020F0502020204030204" pitchFamily="34" charset="0"/>
                <a:buNone/>
              </a:pPr>
              <a:r>
                <a:rPr lang="zh-CN" altLang="en-US" sz="2400" b="1" dirty="0">
                  <a:solidFill>
                    <a:srgbClr val="FFFFFF"/>
                  </a:solidFill>
                  <a:latin typeface="微软雅黑" panose="020B0503020204020204" pitchFamily="34" charset="-122"/>
                  <a:ea typeface="微软雅黑" panose="020B0503020204020204" pitchFamily="34" charset="-122"/>
                  <a:sym typeface="Arial" panose="020B0604020202090204" pitchFamily="34" charset="0"/>
                </a:rPr>
                <a:t>四</a:t>
              </a:r>
              <a:endParaRPr lang="zh-CN" altLang="zh-CN" sz="1600" dirty="0">
                <a:solidFill>
                  <a:srgbClr val="000000"/>
                </a:solidFill>
              </a:endParaRPr>
            </a:p>
          </p:txBody>
        </p:sp>
        <p:sp>
          <p:nvSpPr>
            <p:cNvPr id="23" name="Rectangle 1221">
              <a:extLst>
                <a:ext uri="{FF2B5EF4-FFF2-40B4-BE49-F238E27FC236}">
                  <a16:creationId xmlns:a16="http://schemas.microsoft.com/office/drawing/2014/main" id="{71498E88-CEE6-1060-B8BC-F46B653940B1}"/>
                </a:ext>
              </a:extLst>
            </p:cNvPr>
            <p:cNvSpPr>
              <a:spLocks noChangeArrowheads="1"/>
            </p:cNvSpPr>
            <p:nvPr/>
          </p:nvSpPr>
          <p:spPr bwMode="auto">
            <a:xfrm>
              <a:off x="2917884" y="3257882"/>
              <a:ext cx="7492956" cy="44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a:lnSpc>
                  <a:spcPct val="90000"/>
                </a:lnSpc>
                <a:spcBef>
                  <a:spcPts val="900"/>
                </a:spcBef>
                <a:spcAft>
                  <a:spcPts val="150"/>
                </a:spcAft>
                <a:buClr>
                  <a:srgbClr val="0B4DA2"/>
                </a:buClr>
                <a:buSzPct val="100000"/>
                <a:buFont typeface="Calibri" panose="020F0502020204030204" pitchFamily="34" charset="0"/>
                <a:buChar char=" "/>
                <a:tabLst>
                  <a:tab pos="8521700" algn="r"/>
                </a:tabLst>
                <a:defRPr sz="3200">
                  <a:solidFill>
                    <a:srgbClr val="404040"/>
                  </a:solidFill>
                  <a:latin typeface="Calibri" panose="020F0502020204030204" pitchFamily="34" charset="0"/>
                  <a:ea typeface="宋体" panose="02010600030101010101" pitchFamily="2" charset="-122"/>
                </a:defRPr>
              </a:lvl1pPr>
              <a:lvl2pPr>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9pPr>
            </a:lstStyle>
            <a:p>
              <a:pPr marL="0" lvl="1" eaLnBrk="1" hangingPunct="1">
                <a:lnSpc>
                  <a:spcPct val="100000"/>
                </a:lnSpc>
                <a:spcBef>
                  <a:spcPct val="20000"/>
                </a:spcBef>
                <a:spcAft>
                  <a:spcPct val="0"/>
                </a:spcAft>
                <a:buFont typeface="Calibri" panose="020F0502020204030204" pitchFamily="34" charset="0"/>
                <a:buNone/>
              </a:pPr>
              <a:r>
                <a:rPr lang="zh-CN" altLang="en-US" sz="2400" b="1" dirty="0">
                  <a:solidFill>
                    <a:srgbClr val="FF0000"/>
                  </a:solidFill>
                  <a:latin typeface="微软雅黑" panose="020B0503020204020204" pitchFamily="34" charset="-122"/>
                  <a:ea typeface="微软雅黑" panose="020B0503020204020204" pitchFamily="34" charset="-122"/>
                  <a:sym typeface="Arial" panose="020B0604020202090204" pitchFamily="34" charset="0"/>
                </a:rPr>
                <a:t>研究成果</a:t>
              </a:r>
            </a:p>
          </p:txBody>
        </p:sp>
      </p:grpSp>
    </p:spTree>
    <p:extLst>
      <p:ext uri="{BB962C8B-B14F-4D97-AF65-F5344CB8AC3E}">
        <p14:creationId xmlns:p14="http://schemas.microsoft.com/office/powerpoint/2010/main" val="754327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fld id="{89DB14B3-731A-4352-BC82-B1993596BD11}" type="slidenum">
              <a:rPr lang="zh-CN" altLang="en-US" smtClean="0"/>
              <a:pPr/>
              <a:t>3</a:t>
            </a:fld>
            <a:endParaRPr lang="zh-CN" altLang="en-US" dirty="0"/>
          </a:p>
        </p:txBody>
      </p:sp>
      <p:sp>
        <p:nvSpPr>
          <p:cNvPr id="8" name="文本框 7">
            <a:extLst>
              <a:ext uri="{FF2B5EF4-FFF2-40B4-BE49-F238E27FC236}">
                <a16:creationId xmlns:a16="http://schemas.microsoft.com/office/drawing/2014/main" id="{E745060F-5A38-4ABA-B45D-AE66BE54897E}"/>
              </a:ext>
            </a:extLst>
          </p:cNvPr>
          <p:cNvSpPr txBox="1"/>
          <p:nvPr/>
        </p:nvSpPr>
        <p:spPr>
          <a:xfrm>
            <a:off x="282647" y="185647"/>
            <a:ext cx="3715195" cy="743986"/>
          </a:xfrm>
          <a:prstGeom prst="rect">
            <a:avLst/>
          </a:prstGeom>
          <a:noFill/>
        </p:spPr>
        <p:txBody>
          <a:bodyPr wrap="square" rtlCol="0">
            <a:spAutoFit/>
          </a:bodyPr>
          <a:lstStyle>
            <a:defPPr>
              <a:defRPr lang="zh-CN"/>
            </a:defPPr>
            <a:lvl1pPr>
              <a:lnSpc>
                <a:spcPct val="200000"/>
              </a:lnSpc>
              <a:defRPr kumimoji="1">
                <a:latin typeface="Microsoft YaHei" panose="020B0503020204020204" pitchFamily="34" charset="-122"/>
                <a:ea typeface="Microsoft YaHei" panose="020B0503020204020204" pitchFamily="34" charset="-122"/>
              </a:defRPr>
            </a:lvl1pPr>
          </a:lstStyle>
          <a:p>
            <a:pPr>
              <a:lnSpc>
                <a:spcPct val="150000"/>
              </a:lnSpc>
            </a:pPr>
            <a:r>
              <a:rPr lang="zh-CN" altLang="en-US" sz="3200" b="1" dirty="0">
                <a:solidFill>
                  <a:srgbClr val="04437D"/>
                </a:solidFill>
              </a:rPr>
              <a:t>  </a:t>
            </a:r>
            <a:r>
              <a:rPr lang="en-US" altLang="zh-CN" sz="3200" b="1" dirty="0">
                <a:solidFill>
                  <a:srgbClr val="04437D"/>
                </a:solidFill>
              </a:rPr>
              <a:t> </a:t>
            </a:r>
            <a:r>
              <a:rPr lang="zh-CN" altLang="en-US" sz="3200" b="1" dirty="0">
                <a:solidFill>
                  <a:srgbClr val="04437D"/>
                </a:solidFill>
              </a:rPr>
              <a:t>课题背景及意义</a:t>
            </a:r>
            <a:endParaRPr lang="en-US" altLang="zh-CN" sz="3200" b="1" dirty="0">
              <a:solidFill>
                <a:srgbClr val="04437D"/>
              </a:solidFill>
            </a:endParaRPr>
          </a:p>
        </p:txBody>
      </p:sp>
      <p:sp>
        <p:nvSpPr>
          <p:cNvPr id="26" name="矩形 25">
            <a:extLst>
              <a:ext uri="{FF2B5EF4-FFF2-40B4-BE49-F238E27FC236}">
                <a16:creationId xmlns:a16="http://schemas.microsoft.com/office/drawing/2014/main" id="{FBC7C6CA-4097-6245-AE62-3237125B36EC}"/>
              </a:ext>
            </a:extLst>
          </p:cNvPr>
          <p:cNvSpPr/>
          <p:nvPr/>
        </p:nvSpPr>
        <p:spPr>
          <a:xfrm>
            <a:off x="547462" y="1110493"/>
            <a:ext cx="10130063" cy="769441"/>
          </a:xfrm>
          <a:prstGeom prst="rect">
            <a:avLst/>
          </a:prstGeom>
        </p:spPr>
        <p:txBody>
          <a:bodyPr wrap="square">
            <a:spAutoFit/>
          </a:bodyPr>
          <a:lstStyle/>
          <a:p>
            <a:r>
              <a:rPr lang="zh-CN" altLang="en-US" sz="2200" b="1" dirty="0">
                <a:solidFill>
                  <a:srgbClr val="FF0000"/>
                </a:solidFill>
                <a:effectLst/>
                <a:latin typeface="微软雅黑" panose="020B0503020204020204" pitchFamily="34" charset="-122"/>
                <a:ea typeface="微软雅黑" panose="020B0503020204020204" pitchFamily="34" charset="-122"/>
              </a:rPr>
              <a:t>轴承故障诊断技术</a:t>
            </a:r>
            <a:r>
              <a:rPr lang="zh-CN" altLang="en-US" sz="2200" b="1" dirty="0">
                <a:solidFill>
                  <a:srgbClr val="04437D"/>
                </a:solidFill>
                <a:effectLst/>
                <a:latin typeface="微软雅黑" panose="020B0503020204020204" pitchFamily="34" charset="-122"/>
                <a:ea typeface="微软雅黑" panose="020B0503020204020204" pitchFamily="34" charset="-122"/>
              </a:rPr>
              <a:t>作为预测和健康管理系统中的重要一环，对社会工业发展有着重要的经济意义。</a:t>
            </a:r>
            <a:endParaRPr lang="zh-CN" altLang="en-US" sz="2200" b="1" dirty="0">
              <a:solidFill>
                <a:srgbClr val="04437D"/>
              </a:solidFill>
              <a:latin typeface="微软雅黑" panose="020B0503020204020204" pitchFamily="34" charset="-122"/>
              <a:ea typeface="微软雅黑" panose="020B0503020204020204" pitchFamily="34" charset="-122"/>
            </a:endParaRPr>
          </a:p>
        </p:txBody>
      </p:sp>
      <p:pic>
        <p:nvPicPr>
          <p:cNvPr id="9" name="图片 8">
            <a:extLst>
              <a:ext uri="{FF2B5EF4-FFF2-40B4-BE49-F238E27FC236}">
                <a16:creationId xmlns:a16="http://schemas.microsoft.com/office/drawing/2014/main" id="{C7922010-F4C8-788E-90EE-A3CDF92A6713}"/>
              </a:ext>
            </a:extLst>
          </p:cNvPr>
          <p:cNvPicPr>
            <a:picLocks noChangeAspect="1"/>
          </p:cNvPicPr>
          <p:nvPr/>
        </p:nvPicPr>
        <p:blipFill>
          <a:blip r:embed="rId3"/>
          <a:stretch>
            <a:fillRect/>
          </a:stretch>
        </p:blipFill>
        <p:spPr>
          <a:xfrm>
            <a:off x="7166615" y="2433539"/>
            <a:ext cx="4211070" cy="3065228"/>
          </a:xfrm>
          <a:prstGeom prst="rect">
            <a:avLst/>
          </a:prstGeom>
        </p:spPr>
      </p:pic>
      <p:pic>
        <p:nvPicPr>
          <p:cNvPr id="6" name="图片 5">
            <a:extLst>
              <a:ext uri="{FF2B5EF4-FFF2-40B4-BE49-F238E27FC236}">
                <a16:creationId xmlns:a16="http://schemas.microsoft.com/office/drawing/2014/main" id="{1686FE81-4D20-DDF7-377E-5A4DB8910ABB}"/>
              </a:ext>
            </a:extLst>
          </p:cNvPr>
          <p:cNvPicPr>
            <a:picLocks noChangeAspect="1"/>
          </p:cNvPicPr>
          <p:nvPr/>
        </p:nvPicPr>
        <p:blipFill>
          <a:blip r:embed="rId4"/>
          <a:stretch>
            <a:fillRect/>
          </a:stretch>
        </p:blipFill>
        <p:spPr>
          <a:xfrm>
            <a:off x="547462" y="2363355"/>
            <a:ext cx="5830964" cy="3135412"/>
          </a:xfrm>
          <a:prstGeom prst="rect">
            <a:avLst/>
          </a:prstGeom>
        </p:spPr>
      </p:pic>
    </p:spTree>
    <p:extLst>
      <p:ext uri="{BB962C8B-B14F-4D97-AF65-F5344CB8AC3E}">
        <p14:creationId xmlns:p14="http://schemas.microsoft.com/office/powerpoint/2010/main" val="1855175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45CBC8DD-78EB-0863-0007-96322CCE46B9}"/>
              </a:ext>
            </a:extLst>
          </p:cNvPr>
          <p:cNvSpPr>
            <a:spLocks noGrp="1"/>
          </p:cNvSpPr>
          <p:nvPr>
            <p:ph type="sldNum" sz="quarter" idx="12"/>
          </p:nvPr>
        </p:nvSpPr>
        <p:spPr/>
        <p:txBody>
          <a:bodyPr/>
          <a:lstStyle/>
          <a:p>
            <a:fld id="{89DB14B3-731A-4352-BC82-B1993596BD11}" type="slidenum">
              <a:rPr lang="zh-CN" altLang="en-US" smtClean="0"/>
              <a:pPr/>
              <a:t>30</a:t>
            </a:fld>
            <a:endParaRPr lang="zh-CN" altLang="en-US" dirty="0"/>
          </a:p>
        </p:txBody>
      </p:sp>
      <p:sp>
        <p:nvSpPr>
          <p:cNvPr id="5" name="文本框 4">
            <a:extLst>
              <a:ext uri="{FF2B5EF4-FFF2-40B4-BE49-F238E27FC236}">
                <a16:creationId xmlns:a16="http://schemas.microsoft.com/office/drawing/2014/main" id="{8CE11959-7237-5277-FFFC-91F04AE3DE4F}"/>
              </a:ext>
            </a:extLst>
          </p:cNvPr>
          <p:cNvSpPr txBox="1"/>
          <p:nvPr/>
        </p:nvSpPr>
        <p:spPr>
          <a:xfrm>
            <a:off x="660782" y="156321"/>
            <a:ext cx="10530307" cy="743986"/>
          </a:xfrm>
          <a:prstGeom prst="rect">
            <a:avLst/>
          </a:prstGeom>
          <a:noFill/>
        </p:spPr>
        <p:txBody>
          <a:bodyPr wrap="square" rtlCol="0">
            <a:spAutoFit/>
          </a:bodyPr>
          <a:lstStyle>
            <a:defPPr>
              <a:defRPr lang="zh-CN"/>
            </a:defPPr>
            <a:lvl1pPr>
              <a:lnSpc>
                <a:spcPct val="200000"/>
              </a:lnSpc>
              <a:defRPr kumimoji="1">
                <a:latin typeface="Microsoft YaHei" panose="020B0503020204020204" pitchFamily="34" charset="-122"/>
                <a:ea typeface="Microsoft YaHei" panose="020B0503020204020204" pitchFamily="34" charset="-122"/>
              </a:defRPr>
            </a:lvl1pPr>
          </a:lstStyle>
          <a:p>
            <a:pPr>
              <a:lnSpc>
                <a:spcPct val="150000"/>
              </a:lnSpc>
            </a:pPr>
            <a:r>
              <a:rPr lang="zh-CN" altLang="en-US" sz="3200" b="1" dirty="0">
                <a:solidFill>
                  <a:srgbClr val="04437D"/>
                </a:solidFill>
              </a:rPr>
              <a:t>研究成果</a:t>
            </a:r>
            <a:endParaRPr lang="en-US" altLang="zh-CN" sz="2400" b="1" dirty="0">
              <a:solidFill>
                <a:srgbClr val="06A04C"/>
              </a:solidFill>
            </a:endParaRPr>
          </a:p>
        </p:txBody>
      </p:sp>
      <p:sp>
        <p:nvSpPr>
          <p:cNvPr id="6" name="文本框 5">
            <a:extLst>
              <a:ext uri="{FF2B5EF4-FFF2-40B4-BE49-F238E27FC236}">
                <a16:creationId xmlns:a16="http://schemas.microsoft.com/office/drawing/2014/main" id="{07A61EE0-6EBD-A450-4C11-0B8BA40BB34A}"/>
              </a:ext>
            </a:extLst>
          </p:cNvPr>
          <p:cNvSpPr txBox="1"/>
          <p:nvPr/>
        </p:nvSpPr>
        <p:spPr>
          <a:xfrm>
            <a:off x="660782" y="1099121"/>
            <a:ext cx="10327193" cy="3065070"/>
          </a:xfrm>
          <a:prstGeom prst="rect">
            <a:avLst/>
          </a:prstGeom>
          <a:noFill/>
        </p:spPr>
        <p:txBody>
          <a:bodyPr wrap="square">
            <a:spAutoFit/>
          </a:bodyPr>
          <a:lstStyle/>
          <a:p>
            <a:pPr algn="just">
              <a:lnSpc>
                <a:spcPct val="125000"/>
              </a:lnSpc>
              <a:spcBef>
                <a:spcPts val="600"/>
              </a:spcBef>
              <a:buClr>
                <a:srgbClr val="04437D"/>
              </a:buClr>
            </a:pPr>
            <a:r>
              <a:rPr lang="zh-CN" altLang="en-US" sz="2200" b="1" kern="100" dirty="0">
                <a:solidFill>
                  <a:srgbClr val="00447C"/>
                </a:solidFill>
                <a:latin typeface="微软雅黑" panose="020B0503020204020204" pitchFamily="34" charset="-122"/>
                <a:ea typeface="微软雅黑" panose="020B0503020204020204" pitchFamily="34" charset="-122"/>
                <a:cs typeface="Times New Roman" panose="02020603050405020304" pitchFamily="18" charset="0"/>
              </a:rPr>
              <a:t>学术论文</a:t>
            </a:r>
            <a:endParaRPr lang="en-US" altLang="zh-CN" sz="2200" b="1" kern="100" dirty="0">
              <a:solidFill>
                <a:srgbClr val="04437D"/>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342900" lvl="0" indent="-342900" algn="just">
              <a:lnSpc>
                <a:spcPct val="125000"/>
              </a:lnSpc>
              <a:spcBef>
                <a:spcPts val="600"/>
              </a:spcBef>
              <a:spcAft>
                <a:spcPts val="0"/>
              </a:spcAft>
              <a:buClr>
                <a:srgbClr val="04437D"/>
              </a:buClr>
              <a:buFont typeface="Wingdings" panose="05000000000000000000" pitchFamily="2" charset="2"/>
              <a:buChar char="Ø"/>
            </a:pPr>
            <a:r>
              <a:rPr lang="en-US" altLang="zh-CN" sz="16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Yu F (</a:t>
            </a:r>
            <a:r>
              <a:rPr lang="zh-CN" altLang="zh-CN" sz="16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于福超</a:t>
            </a:r>
            <a:r>
              <a:rPr lang="en-US" altLang="zh-CN" sz="16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b="1" kern="100" dirty="0">
                <a:solidFill>
                  <a:srgbClr val="04437D"/>
                </a:solidFill>
                <a:effectLst/>
                <a:latin typeface="微软雅黑" panose="020B0503020204020204" pitchFamily="34" charset="-122"/>
                <a:ea typeface="微软雅黑" panose="020B0503020204020204" pitchFamily="34" charset="-122"/>
                <a:cs typeface="Times New Roman" panose="02020603050405020304" pitchFamily="18" charset="0"/>
              </a:rPr>
              <a:t>, Xiu X, Li X, et al. Robust transfer subspace learning based on low-rank and sparse representation for bearing fault diagnosis[J]. Measurement Science and Technology, 2024, 35(6): 066204.</a:t>
            </a:r>
            <a:r>
              <a:rPr lang="zh-CN" altLang="zh-CN" sz="1600" b="1" kern="100" dirty="0">
                <a:solidFill>
                  <a:srgbClr val="04437D"/>
                </a:solidFill>
                <a:effectLst/>
                <a:latin typeface="微软雅黑" panose="020B0503020204020204" pitchFamily="34" charset="-122"/>
                <a:ea typeface="微软雅黑" panose="020B0503020204020204" pitchFamily="34" charset="-122"/>
                <a:cs typeface="Times New Roman" panose="02020603050405020304" pitchFamily="18" charset="0"/>
              </a:rPr>
              <a:t>（第一作者，已发表，</a:t>
            </a:r>
            <a:r>
              <a:rPr lang="en-US" altLang="zh-CN" sz="1600" b="1" kern="100" dirty="0">
                <a:solidFill>
                  <a:srgbClr val="04437D"/>
                </a:solidFill>
                <a:effectLst/>
                <a:latin typeface="微软雅黑" panose="020B0503020204020204" pitchFamily="34" charset="-122"/>
                <a:ea typeface="微软雅黑" panose="020B0503020204020204" pitchFamily="34" charset="-122"/>
                <a:cs typeface="Times New Roman" panose="02020603050405020304" pitchFamily="18" charset="0"/>
              </a:rPr>
              <a:t>SCI</a:t>
            </a:r>
            <a:r>
              <a:rPr lang="zh-CN" altLang="zh-CN" sz="1600" b="1" kern="100" dirty="0">
                <a:solidFill>
                  <a:srgbClr val="04437D"/>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b="1" kern="100" dirty="0">
                <a:solidFill>
                  <a:srgbClr val="04437D"/>
                </a:solidFill>
                <a:effectLst/>
                <a:latin typeface="微软雅黑" panose="020B0503020204020204" pitchFamily="34" charset="-122"/>
                <a:ea typeface="微软雅黑" panose="020B0503020204020204" pitchFamily="34" charset="-122"/>
                <a:cs typeface="Times New Roman" panose="02020603050405020304" pitchFamily="18" charset="0"/>
              </a:rPr>
              <a:t>JCR Q1</a:t>
            </a:r>
            <a:r>
              <a:rPr lang="zh-CN" altLang="zh-CN" sz="1600" b="1" kern="100" dirty="0">
                <a:solidFill>
                  <a:srgbClr val="04437D"/>
                </a:solidFill>
                <a:effectLst/>
                <a:latin typeface="微软雅黑" panose="020B0503020204020204" pitchFamily="34" charset="-122"/>
                <a:ea typeface="微软雅黑" panose="020B0503020204020204" pitchFamily="34" charset="-122"/>
                <a:cs typeface="Times New Roman" panose="02020603050405020304" pitchFamily="18" charset="0"/>
              </a:rPr>
              <a:t>）</a:t>
            </a:r>
          </a:p>
          <a:p>
            <a:pPr marL="342900" lvl="0" indent="-342900" algn="just">
              <a:lnSpc>
                <a:spcPct val="125000"/>
              </a:lnSpc>
              <a:buClr>
                <a:srgbClr val="04437D"/>
              </a:buClr>
              <a:buFont typeface="Wingdings" panose="05000000000000000000" pitchFamily="2" charset="2"/>
              <a:buChar char="Ø"/>
            </a:pPr>
            <a:r>
              <a:rPr lang="en-US" altLang="zh-CN" sz="1600" b="1" kern="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Yu F </a:t>
            </a:r>
            <a:r>
              <a:rPr lang="en-US" altLang="zh-CN" sz="16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于福超</a:t>
            </a:r>
            <a:r>
              <a:rPr lang="en-US" altLang="zh-CN" sz="16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b="1" kern="0" dirty="0">
                <a:solidFill>
                  <a:srgbClr val="04437D"/>
                </a:solidFill>
                <a:effectLst/>
                <a:latin typeface="微软雅黑" panose="020B0503020204020204" pitchFamily="34" charset="-122"/>
                <a:ea typeface="微软雅黑" panose="020B0503020204020204" pitchFamily="34" charset="-122"/>
                <a:cs typeface="Times New Roman" panose="02020603050405020304" pitchFamily="18" charset="0"/>
              </a:rPr>
              <a:t>, Xiu X, Li Y. A survey on deep transfer learning and beyond[J]. Mathematics, 2022, 10(19): 3619. </a:t>
            </a:r>
            <a:r>
              <a:rPr lang="zh-CN" altLang="zh-CN" sz="1600" b="1" kern="0" dirty="0">
                <a:solidFill>
                  <a:srgbClr val="04437D"/>
                </a:solidFill>
                <a:effectLst/>
                <a:latin typeface="微软雅黑" panose="020B0503020204020204" pitchFamily="34" charset="-122"/>
                <a:ea typeface="微软雅黑" panose="020B0503020204020204" pitchFamily="34" charset="-122"/>
                <a:cs typeface="Times New Roman" panose="02020603050405020304" pitchFamily="18" charset="0"/>
              </a:rPr>
              <a:t>（第一作者，已发表，</a:t>
            </a:r>
            <a:r>
              <a:rPr lang="en-US" altLang="zh-CN" sz="1600" b="1" kern="0" dirty="0">
                <a:solidFill>
                  <a:srgbClr val="04437D"/>
                </a:solidFill>
                <a:effectLst/>
                <a:latin typeface="微软雅黑" panose="020B0503020204020204" pitchFamily="34" charset="-122"/>
                <a:ea typeface="微软雅黑" panose="020B0503020204020204" pitchFamily="34" charset="-122"/>
                <a:cs typeface="Times New Roman" panose="02020603050405020304" pitchFamily="18" charset="0"/>
              </a:rPr>
              <a:t>SCI</a:t>
            </a:r>
            <a:r>
              <a:rPr lang="zh-CN" altLang="zh-CN" sz="1600" b="1" kern="0" dirty="0">
                <a:solidFill>
                  <a:srgbClr val="04437D"/>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b="1" kern="0" dirty="0">
                <a:solidFill>
                  <a:srgbClr val="04437D"/>
                </a:solidFill>
                <a:effectLst/>
                <a:latin typeface="微软雅黑" panose="020B0503020204020204" pitchFamily="34" charset="-122"/>
                <a:ea typeface="微软雅黑" panose="020B0503020204020204" pitchFamily="34" charset="-122"/>
                <a:cs typeface="Times New Roman" panose="02020603050405020304" pitchFamily="18" charset="0"/>
              </a:rPr>
              <a:t>JCR Q1, </a:t>
            </a:r>
            <a:r>
              <a:rPr lang="zh-CN" altLang="en-US" sz="1600" b="1" kern="0" dirty="0">
                <a:solidFill>
                  <a:srgbClr val="04437D"/>
                </a:solidFill>
                <a:effectLst/>
                <a:latin typeface="微软雅黑" panose="020B0503020204020204" pitchFamily="34" charset="-122"/>
                <a:ea typeface="微软雅黑" panose="020B0503020204020204" pitchFamily="34" charset="-122"/>
                <a:cs typeface="Times New Roman" panose="02020603050405020304" pitchFamily="18" charset="0"/>
              </a:rPr>
              <a:t>引用</a:t>
            </a:r>
            <a:r>
              <a:rPr lang="en-US" altLang="zh-CN" sz="1600" b="1" kern="0" dirty="0">
                <a:solidFill>
                  <a:srgbClr val="04437D"/>
                </a:solidFill>
                <a:effectLst/>
                <a:latin typeface="微软雅黑" panose="020B0503020204020204" pitchFamily="34" charset="-122"/>
                <a:ea typeface="微软雅黑" panose="020B0503020204020204" pitchFamily="34" charset="-122"/>
                <a:cs typeface="Times New Roman" panose="02020603050405020304" pitchFamily="18" charset="0"/>
              </a:rPr>
              <a:t>44</a:t>
            </a:r>
            <a:r>
              <a:rPr lang="zh-CN" altLang="en-US" sz="1600" b="1" kern="0" dirty="0">
                <a:solidFill>
                  <a:srgbClr val="04437D"/>
                </a:solidFill>
                <a:effectLst/>
                <a:latin typeface="微软雅黑" panose="020B0503020204020204" pitchFamily="34" charset="-122"/>
                <a:ea typeface="微软雅黑" panose="020B0503020204020204" pitchFamily="34" charset="-122"/>
                <a:cs typeface="Times New Roman" panose="02020603050405020304" pitchFamily="18" charset="0"/>
              </a:rPr>
              <a:t>次</a:t>
            </a:r>
            <a:r>
              <a:rPr lang="zh-CN" altLang="zh-CN" sz="1600" b="1" kern="0" dirty="0">
                <a:solidFill>
                  <a:srgbClr val="04437D"/>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600" b="1" kern="100" dirty="0">
              <a:solidFill>
                <a:srgbClr val="04437D"/>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lvl="0" indent="-342900" algn="just">
              <a:lnSpc>
                <a:spcPct val="125000"/>
              </a:lnSpc>
              <a:buClr>
                <a:srgbClr val="04437D"/>
              </a:buClr>
              <a:buFont typeface="Wingdings" panose="05000000000000000000" pitchFamily="2" charset="2"/>
              <a:buChar char="Ø"/>
            </a:pPr>
            <a:r>
              <a:rPr lang="en-US" altLang="zh-CN" sz="16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Yu F (</a:t>
            </a:r>
            <a:r>
              <a:rPr lang="zh-CN" altLang="zh-CN" sz="16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于福超</a:t>
            </a:r>
            <a:r>
              <a:rPr lang="en-US" altLang="zh-CN" sz="16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b="1" kern="100" dirty="0">
                <a:solidFill>
                  <a:srgbClr val="04437D"/>
                </a:solidFill>
                <a:effectLst/>
                <a:latin typeface="微软雅黑" panose="020B0503020204020204" pitchFamily="34" charset="-122"/>
                <a:ea typeface="微软雅黑" panose="020B0503020204020204" pitchFamily="34" charset="-122"/>
                <a:cs typeface="Times New Roman" panose="02020603050405020304" pitchFamily="18" charset="0"/>
              </a:rPr>
              <a:t>, Xiu X. Robust transfer subspace learning: A novel data-driven scheme for fault diagnosis[C]//2023 CAA Symposium on Fault Detection, Supervision and Safety for Technical Processes (SAFEPROCESS). IEEE, 2023: 1-5. </a:t>
            </a:r>
            <a:r>
              <a:rPr lang="zh-CN" altLang="zh-CN" sz="1600" b="1" kern="100" dirty="0">
                <a:solidFill>
                  <a:srgbClr val="04437D"/>
                </a:solidFill>
                <a:effectLst/>
                <a:latin typeface="微软雅黑" panose="020B0503020204020204" pitchFamily="34" charset="-122"/>
                <a:ea typeface="微软雅黑" panose="020B0503020204020204" pitchFamily="34" charset="-122"/>
                <a:cs typeface="Times New Roman" panose="02020603050405020304" pitchFamily="18" charset="0"/>
              </a:rPr>
              <a:t>（第一作者，已发表，</a:t>
            </a:r>
            <a:r>
              <a:rPr lang="en-US" altLang="zh-CN" sz="1600" b="1" kern="100" dirty="0">
                <a:solidFill>
                  <a:srgbClr val="04437D"/>
                </a:solidFill>
                <a:effectLst/>
                <a:latin typeface="微软雅黑" panose="020B0503020204020204" pitchFamily="34" charset="-122"/>
                <a:ea typeface="微软雅黑" panose="020B0503020204020204" pitchFamily="34" charset="-122"/>
                <a:cs typeface="Times New Roman" panose="02020603050405020304" pitchFamily="18" charset="0"/>
              </a:rPr>
              <a:t>EI</a:t>
            </a:r>
            <a:r>
              <a:rPr lang="zh-CN" altLang="zh-CN" sz="1600" b="1" kern="100" dirty="0">
                <a:solidFill>
                  <a:srgbClr val="04437D"/>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600" b="1" kern="100" dirty="0">
              <a:solidFill>
                <a:srgbClr val="04437D"/>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文本框 8">
            <a:extLst>
              <a:ext uri="{FF2B5EF4-FFF2-40B4-BE49-F238E27FC236}">
                <a16:creationId xmlns:a16="http://schemas.microsoft.com/office/drawing/2014/main" id="{A719D671-F038-75A4-2336-F312CFE31E2A}"/>
              </a:ext>
            </a:extLst>
          </p:cNvPr>
          <p:cNvSpPr txBox="1"/>
          <p:nvPr/>
        </p:nvSpPr>
        <p:spPr>
          <a:xfrm>
            <a:off x="660781" y="4360492"/>
            <a:ext cx="10327194" cy="1623521"/>
          </a:xfrm>
          <a:prstGeom prst="rect">
            <a:avLst/>
          </a:prstGeom>
          <a:noFill/>
        </p:spPr>
        <p:txBody>
          <a:bodyPr wrap="square">
            <a:spAutoFit/>
          </a:bodyPr>
          <a:lstStyle/>
          <a:p>
            <a:pPr lvl="0" algn="just">
              <a:lnSpc>
                <a:spcPct val="125000"/>
              </a:lnSpc>
            </a:pPr>
            <a:r>
              <a:rPr lang="zh-CN" altLang="en-US" sz="2200" b="1" kern="100" dirty="0">
                <a:solidFill>
                  <a:srgbClr val="04437D"/>
                </a:solidFill>
                <a:effectLst/>
                <a:latin typeface="Times New Roman" panose="02020603050405020304" pitchFamily="18" charset="0"/>
                <a:ea typeface="微软雅黑" panose="020B0503020204020204" pitchFamily="34" charset="-122"/>
                <a:cs typeface="Times New Roman" panose="02020603050405020304" pitchFamily="18" charset="0"/>
              </a:rPr>
              <a:t>知识产权</a:t>
            </a:r>
            <a:endParaRPr lang="en-US" altLang="zh-CN" sz="2200" b="1" kern="100" dirty="0">
              <a:solidFill>
                <a:srgbClr val="04437D"/>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342900" lvl="0" indent="-342900" algn="just">
              <a:lnSpc>
                <a:spcPct val="125000"/>
              </a:lnSpc>
              <a:buFont typeface="Wingdings" panose="05000000000000000000" pitchFamily="2" charset="2"/>
              <a:buChar char="Ø"/>
            </a:pPr>
            <a:r>
              <a:rPr lang="zh-CN" altLang="zh-CN" sz="1600" b="1" kern="100" dirty="0">
                <a:solidFill>
                  <a:srgbClr val="04437D"/>
                </a:solidFill>
                <a:effectLst/>
                <a:latin typeface="Times New Roman" panose="02020603050405020304" pitchFamily="18" charset="0"/>
                <a:ea typeface="微软雅黑" panose="020B0503020204020204" pitchFamily="34" charset="-122"/>
                <a:cs typeface="Times New Roman" panose="02020603050405020304" pitchFamily="18" charset="0"/>
              </a:rPr>
              <a:t>修贤超</a:t>
            </a:r>
            <a:r>
              <a:rPr lang="en-US" altLang="zh-CN" sz="1600" b="1" kern="100" dirty="0">
                <a:solidFill>
                  <a:srgbClr val="04437D"/>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1600" b="1" kern="10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于福超</a:t>
            </a:r>
            <a:r>
              <a:rPr lang="en-US" altLang="zh-CN" sz="1600" b="1" kern="100" dirty="0">
                <a:solidFill>
                  <a:srgbClr val="04437D"/>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1600" b="1" kern="100" dirty="0">
                <a:solidFill>
                  <a:srgbClr val="04437D"/>
                </a:solidFill>
                <a:effectLst/>
                <a:latin typeface="Times New Roman" panose="02020603050405020304" pitchFamily="18" charset="0"/>
                <a:ea typeface="微软雅黑" panose="020B0503020204020204" pitchFamily="34" charset="-122"/>
                <a:cs typeface="Times New Roman" panose="02020603050405020304" pitchFamily="18" charset="0"/>
              </a:rPr>
              <a:t>李云辉</a:t>
            </a:r>
            <a:r>
              <a:rPr lang="en-US" altLang="zh-CN" sz="1600" b="1" kern="100" dirty="0">
                <a:solidFill>
                  <a:srgbClr val="04437D"/>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1600" b="1" kern="100" dirty="0">
                <a:solidFill>
                  <a:srgbClr val="04437D"/>
                </a:solidFill>
                <a:effectLst/>
                <a:latin typeface="Times New Roman" panose="02020603050405020304" pitchFamily="18" charset="0"/>
                <a:ea typeface="微软雅黑" panose="020B0503020204020204" pitchFamily="34" charset="-122"/>
                <a:cs typeface="Times New Roman" panose="02020603050405020304" pitchFamily="18" charset="0"/>
              </a:rPr>
              <a:t>等</a:t>
            </a:r>
            <a:r>
              <a:rPr lang="en-US" altLang="zh-CN" sz="1600" b="1" kern="100" dirty="0">
                <a:solidFill>
                  <a:srgbClr val="04437D"/>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1600" b="1" kern="100" dirty="0">
                <a:solidFill>
                  <a:srgbClr val="04437D"/>
                </a:solidFill>
                <a:effectLst/>
                <a:latin typeface="Times New Roman" panose="02020603050405020304" pitchFamily="18" charset="0"/>
                <a:ea typeface="微软雅黑" panose="020B0503020204020204" pitchFamily="34" charset="-122"/>
                <a:cs typeface="Times New Roman" panose="02020603050405020304" pitchFamily="18" charset="0"/>
              </a:rPr>
              <a:t>基于鲁棒转移子空间学习的故障诊断方法及系统</a:t>
            </a:r>
            <a:r>
              <a:rPr lang="en-US" altLang="zh-CN" sz="1600" b="1" kern="100" dirty="0">
                <a:solidFill>
                  <a:srgbClr val="04437D"/>
                </a:solidFill>
                <a:effectLst/>
                <a:latin typeface="Times New Roman" panose="02020603050405020304" pitchFamily="18" charset="0"/>
                <a:ea typeface="微软雅黑" panose="020B0503020204020204" pitchFamily="34" charset="-122"/>
                <a:cs typeface="Times New Roman" panose="02020603050405020304" pitchFamily="18" charset="0"/>
              </a:rPr>
              <a:t>[P]. </a:t>
            </a:r>
            <a:r>
              <a:rPr lang="zh-CN" altLang="zh-CN" sz="1600" b="1" kern="100" dirty="0">
                <a:solidFill>
                  <a:srgbClr val="04437D"/>
                </a:solidFill>
                <a:effectLst/>
                <a:latin typeface="Times New Roman" panose="02020603050405020304" pitchFamily="18" charset="0"/>
                <a:ea typeface="微软雅黑" panose="020B0503020204020204" pitchFamily="34" charset="-122"/>
                <a:cs typeface="Times New Roman" panose="02020603050405020304" pitchFamily="18" charset="0"/>
              </a:rPr>
              <a:t>上海市</a:t>
            </a:r>
            <a:r>
              <a:rPr lang="en-US" altLang="zh-CN" sz="1600" b="1" kern="100" dirty="0">
                <a:solidFill>
                  <a:srgbClr val="04437D"/>
                </a:solidFill>
                <a:effectLst/>
                <a:latin typeface="Times New Roman" panose="02020603050405020304" pitchFamily="18" charset="0"/>
                <a:ea typeface="微软雅黑" panose="020B0503020204020204" pitchFamily="34" charset="-122"/>
                <a:cs typeface="Times New Roman" panose="02020603050405020304" pitchFamily="18" charset="0"/>
              </a:rPr>
              <a:t>: CN202310850712.1, 2023-10-10.</a:t>
            </a:r>
            <a:endParaRPr lang="zh-CN" altLang="zh-CN" sz="1600" b="1" kern="100" dirty="0">
              <a:solidFill>
                <a:srgbClr val="04437D"/>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buFont typeface="Wingdings" panose="05000000000000000000" pitchFamily="2" charset="2"/>
              <a:buChar char="Ø"/>
            </a:pPr>
            <a:r>
              <a:rPr lang="en-US" altLang="zh-CN" sz="1600" b="1" kern="100" dirty="0">
                <a:solidFill>
                  <a:srgbClr val="04437D"/>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1600" b="1" kern="100" dirty="0">
                <a:solidFill>
                  <a:srgbClr val="04437D"/>
                </a:solidFill>
                <a:effectLst/>
                <a:latin typeface="Times New Roman" panose="02020603050405020304" pitchFamily="18" charset="0"/>
                <a:ea typeface="微软雅黑" panose="020B0503020204020204" pitchFamily="34" charset="-122"/>
                <a:cs typeface="Times New Roman" panose="02020603050405020304" pitchFamily="18" charset="0"/>
              </a:rPr>
              <a:t>修贤超</a:t>
            </a:r>
            <a:r>
              <a:rPr lang="en-US" altLang="zh-CN" sz="1600" b="1" kern="100" dirty="0">
                <a:solidFill>
                  <a:srgbClr val="04437D"/>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1600" b="1" kern="10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于福超</a:t>
            </a:r>
            <a:r>
              <a:rPr lang="en-US" altLang="zh-CN" sz="1600" b="1" kern="100" dirty="0">
                <a:solidFill>
                  <a:srgbClr val="04437D"/>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1600" b="1" kern="100" dirty="0">
                <a:solidFill>
                  <a:srgbClr val="04437D"/>
                </a:solidFill>
                <a:effectLst/>
                <a:latin typeface="Times New Roman" panose="02020603050405020304" pitchFamily="18" charset="0"/>
                <a:ea typeface="微软雅黑" panose="020B0503020204020204" pitchFamily="34" charset="-122"/>
                <a:cs typeface="Times New Roman" panose="02020603050405020304" pitchFamily="18" charset="0"/>
              </a:rPr>
              <a:t>李云辉</a:t>
            </a:r>
            <a:r>
              <a:rPr lang="en-US" altLang="zh-CN" sz="1600" b="1" kern="100" dirty="0">
                <a:solidFill>
                  <a:srgbClr val="04437D"/>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1600" b="1" kern="100" dirty="0">
                <a:solidFill>
                  <a:srgbClr val="04437D"/>
                </a:solidFill>
                <a:effectLst/>
                <a:latin typeface="Times New Roman" panose="02020603050405020304" pitchFamily="18" charset="0"/>
                <a:ea typeface="微软雅黑" panose="020B0503020204020204" pitchFamily="34" charset="-122"/>
                <a:cs typeface="Times New Roman" panose="02020603050405020304" pitchFamily="18" charset="0"/>
              </a:rPr>
              <a:t>等</a:t>
            </a:r>
            <a:r>
              <a:rPr lang="en-US" altLang="zh-CN" sz="1600" b="1" kern="100" dirty="0">
                <a:solidFill>
                  <a:srgbClr val="04437D"/>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1600" b="1" kern="100" dirty="0">
                <a:solidFill>
                  <a:srgbClr val="04437D"/>
                </a:solidFill>
                <a:effectLst/>
                <a:latin typeface="Times New Roman" panose="02020603050405020304" pitchFamily="18" charset="0"/>
                <a:ea typeface="微软雅黑" panose="020B0503020204020204" pitchFamily="34" charset="-122"/>
                <a:cs typeface="Times New Roman" panose="02020603050405020304" pitchFamily="18" charset="0"/>
              </a:rPr>
              <a:t>小样本下基于深度适应网络的轴承故障诊断方法和系统</a:t>
            </a:r>
            <a:r>
              <a:rPr lang="en-US" altLang="zh-CN" sz="1600" b="1" kern="100" dirty="0">
                <a:solidFill>
                  <a:srgbClr val="04437D"/>
                </a:solidFill>
                <a:effectLst/>
                <a:latin typeface="Times New Roman" panose="02020603050405020304" pitchFamily="18" charset="0"/>
                <a:ea typeface="微软雅黑" panose="020B0503020204020204" pitchFamily="34" charset="-122"/>
                <a:cs typeface="Times New Roman" panose="02020603050405020304" pitchFamily="18" charset="0"/>
              </a:rPr>
              <a:t> [P]. </a:t>
            </a:r>
            <a:r>
              <a:rPr lang="zh-CN" altLang="zh-CN" sz="1600" b="1" kern="100" dirty="0">
                <a:solidFill>
                  <a:srgbClr val="04437D"/>
                </a:solidFill>
                <a:effectLst/>
                <a:latin typeface="Times New Roman" panose="02020603050405020304" pitchFamily="18" charset="0"/>
                <a:ea typeface="微软雅黑" panose="020B0503020204020204" pitchFamily="34" charset="-122"/>
                <a:cs typeface="Times New Roman" panose="02020603050405020304" pitchFamily="18" charset="0"/>
              </a:rPr>
              <a:t>上海市</a:t>
            </a:r>
            <a:r>
              <a:rPr lang="en-US" altLang="zh-CN" sz="1600" b="1" kern="100" dirty="0">
                <a:solidFill>
                  <a:srgbClr val="04437D"/>
                </a:solidFill>
                <a:effectLst/>
                <a:latin typeface="Times New Roman" panose="02020603050405020304" pitchFamily="18" charset="0"/>
                <a:ea typeface="微软雅黑" panose="020B0503020204020204" pitchFamily="34" charset="-122"/>
                <a:cs typeface="Times New Roman" panose="02020603050405020304" pitchFamily="18" charset="0"/>
              </a:rPr>
              <a:t>: CN202310927514.0, 2023-10-27.</a:t>
            </a:r>
            <a:endParaRPr lang="zh-CN" altLang="en-US" sz="1600" b="1" dirty="0">
              <a:solidFill>
                <a:srgbClr val="04437D"/>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43841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38989" y="1931580"/>
            <a:ext cx="8553969" cy="1938992"/>
          </a:xfrm>
          <a:prstGeom prst="rect">
            <a:avLst/>
          </a:prstGeom>
          <a:noFill/>
        </p:spPr>
        <p:txBody>
          <a:bodyPr wrap="square" rtlCol="0">
            <a:spAutoFit/>
          </a:bodyPr>
          <a:lstStyle/>
          <a:p>
            <a:pPr algn="ctr"/>
            <a:r>
              <a:rPr lang="zh-CN" altLang="en-US" sz="6000" b="1" kern="0" spc="300" dirty="0">
                <a:solidFill>
                  <a:srgbClr val="00447C"/>
                </a:solidFill>
                <a:latin typeface="微软雅黑" panose="020B0503020204020204" pitchFamily="34" charset="-122"/>
                <a:ea typeface="微软雅黑" panose="020B0503020204020204" pitchFamily="34" charset="-122"/>
              </a:rPr>
              <a:t>     谢谢聆听！</a:t>
            </a:r>
            <a:endParaRPr lang="en-US" altLang="zh-CN" sz="6000" b="1" kern="0" spc="300" dirty="0">
              <a:solidFill>
                <a:srgbClr val="00447C"/>
              </a:solidFill>
              <a:latin typeface="微软雅黑" panose="020B0503020204020204" pitchFamily="34" charset="-122"/>
              <a:ea typeface="微软雅黑" panose="020B0503020204020204" pitchFamily="34" charset="-122"/>
            </a:endParaRPr>
          </a:p>
          <a:p>
            <a:pPr algn="ctr"/>
            <a:r>
              <a:rPr lang="zh-CN" altLang="en-US" sz="6000" b="1" kern="0" spc="300" dirty="0">
                <a:solidFill>
                  <a:srgbClr val="00447C"/>
                </a:solidFill>
                <a:latin typeface="微软雅黑" panose="020B0503020204020204" pitchFamily="34" charset="-122"/>
                <a:ea typeface="微软雅黑" panose="020B0503020204020204" pitchFamily="34" charset="-122"/>
              </a:rPr>
              <a:t>    请各位老师批评指正</a:t>
            </a:r>
            <a:endParaRPr lang="en-US" altLang="zh-CN" sz="6000" b="1" kern="0" spc="300" dirty="0">
              <a:solidFill>
                <a:srgbClr val="00447C"/>
              </a:solidFill>
              <a:latin typeface="微软雅黑" panose="020B0503020204020204" pitchFamily="34" charset="-122"/>
              <a:ea typeface="微软雅黑" panose="020B0503020204020204" pitchFamily="34" charset="-122"/>
            </a:endParaRPr>
          </a:p>
        </p:txBody>
      </p:sp>
      <p:sp>
        <p:nvSpPr>
          <p:cNvPr id="6" name="Rectangle 472"/>
          <p:cNvSpPr>
            <a:spLocks noChangeArrowheads="1"/>
          </p:cNvSpPr>
          <p:nvPr/>
        </p:nvSpPr>
        <p:spPr bwMode="auto">
          <a:xfrm>
            <a:off x="3175" y="4991100"/>
            <a:ext cx="12188825" cy="1866900"/>
          </a:xfrm>
          <a:prstGeom prst="rect">
            <a:avLst/>
          </a:prstGeom>
          <a:solidFill>
            <a:srgbClr val="00447C"/>
          </a:solidFill>
          <a:ln>
            <a:noFill/>
          </a:ln>
        </p:spPr>
        <p:txBody>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425450" indent="-136525">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561975" indent="-136525">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700405" indent="-1397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1157605"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1614805"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2072005"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2529205"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a:lnSpc>
                <a:spcPct val="100000"/>
              </a:lnSpc>
              <a:spcBef>
                <a:spcPct val="0"/>
              </a:spcBef>
              <a:spcAft>
                <a:spcPct val="0"/>
              </a:spcAft>
              <a:buClrTx/>
              <a:buSzTx/>
              <a:buFontTx/>
              <a:buNone/>
            </a:pPr>
            <a:endParaRPr lang="zh-CN" altLang="en-US" sz="1800">
              <a:solidFill>
                <a:srgbClr val="000000"/>
              </a:solidFill>
            </a:endParaRPr>
          </a:p>
        </p:txBody>
      </p:sp>
      <p:sp>
        <p:nvSpPr>
          <p:cNvPr id="7" name="Rectangle 476">
            <a:extLst>
              <a:ext uri="{FF2B5EF4-FFF2-40B4-BE49-F238E27FC236}">
                <a16:creationId xmlns:a16="http://schemas.microsoft.com/office/drawing/2014/main" id="{71828050-AED8-7548-9B0C-3AF2BFB3E025}"/>
              </a:ext>
            </a:extLst>
          </p:cNvPr>
          <p:cNvSpPr txBox="1">
            <a:spLocks noChangeArrowheads="1"/>
          </p:cNvSpPr>
          <p:nvPr/>
        </p:nvSpPr>
        <p:spPr bwMode="auto">
          <a:xfrm>
            <a:off x="1066798" y="4881562"/>
            <a:ext cx="10058400" cy="1716088"/>
          </a:xfrm>
          <a:prstGeom prst="rect">
            <a:avLst/>
          </a:prstGeom>
          <a:noFill/>
          <a:ln>
            <a:noFill/>
          </a:ln>
        </p:spPr>
        <p:txBody>
          <a:bodyPr vert="horz" wrap="square" lIns="0" tIns="45720" rIns="0" bIns="45720" numCol="1" anchor="ctr" anchorCtr="0" compatLnSpc="1"/>
          <a:lstStyle>
            <a:lvl1pPr marL="68580" indent="-68580" algn="l" rtl="0" eaLnBrk="0" fontAlgn="base" hangingPunct="0">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mn-lt"/>
                <a:ea typeface="+mn-ea"/>
                <a:cs typeface="+mn-cs"/>
              </a:defRPr>
            </a:lvl1pPr>
            <a:lvl2pPr marL="288925" indent="-139700" algn="l" rtl="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mn-lt"/>
                <a:ea typeface="+mn-ea"/>
              </a:defRPr>
            </a:lvl2pPr>
            <a:lvl3pPr marL="424180" indent="-136525" algn="l" rtl="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mn-lt"/>
                <a:ea typeface="+mn-ea"/>
              </a:defRPr>
            </a:lvl3pPr>
            <a:lvl4pPr marL="560705" indent="-136525" algn="l" rtl="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mn-lt"/>
                <a:ea typeface="+mn-ea"/>
              </a:defRPr>
            </a:lvl4pPr>
            <a:lvl5pPr marL="698500" indent="-139700" algn="l" rtl="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mn-lt"/>
                <a:ea typeface="+mn-ea"/>
              </a:defRPr>
            </a:lvl5pPr>
            <a:lvl6pPr marL="1155700" indent="-139700" algn="l" rtl="0" fontAlgn="base">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mn-lt"/>
                <a:ea typeface="+mn-ea"/>
              </a:defRPr>
            </a:lvl6pPr>
            <a:lvl7pPr marL="1612900" indent="-139700" algn="l" rtl="0" fontAlgn="base">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mn-lt"/>
                <a:ea typeface="+mn-ea"/>
              </a:defRPr>
            </a:lvl7pPr>
            <a:lvl8pPr marL="2070100" indent="-139700" algn="l" rtl="0" fontAlgn="base">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mn-lt"/>
                <a:ea typeface="+mn-ea"/>
              </a:defRPr>
            </a:lvl8pPr>
            <a:lvl9pPr marL="2527300" indent="-139700" algn="l" rtl="0" fontAlgn="base">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mn-lt"/>
                <a:ea typeface="+mn-ea"/>
              </a:defRPr>
            </a:lvl9pPr>
          </a:lstStyle>
          <a:p>
            <a:pPr marL="0" indent="0" algn="ctr" eaLnBrk="1" hangingPunct="1">
              <a:lnSpc>
                <a:spcPct val="200000"/>
              </a:lnSpc>
              <a:buFont typeface="Calibri" panose="020F0502020204030204" pitchFamily="34" charset="0"/>
              <a:buNone/>
            </a:pPr>
            <a:r>
              <a:rPr lang="zh-CN" altLang="en-US" b="1" kern="0" spc="300" dirty="0">
                <a:solidFill>
                  <a:srgbClr val="FFFFFF"/>
                </a:solidFill>
                <a:latin typeface="微软雅黑" panose="020B0503020204020204" pitchFamily="34" charset="-122"/>
                <a:ea typeface="微软雅黑" panose="020B0503020204020204" pitchFamily="34" charset="-122"/>
              </a:rPr>
              <a:t>答辩人：于福超    导师：修贤超</a:t>
            </a:r>
            <a:br>
              <a:rPr lang="en-US" altLang="en-US" b="1" kern="0" spc="300" dirty="0">
                <a:solidFill>
                  <a:srgbClr val="FFFFFF"/>
                </a:solidFill>
                <a:latin typeface="微软雅黑" panose="020B0503020204020204" pitchFamily="34" charset="-122"/>
                <a:ea typeface="微软雅黑" panose="020B0503020204020204" pitchFamily="34" charset="-122"/>
              </a:rPr>
            </a:br>
            <a:r>
              <a:rPr lang="en-US" altLang="en-US" sz="2400" b="1" kern="0" spc="300" dirty="0">
                <a:solidFill>
                  <a:srgbClr val="FFFFFF"/>
                </a:solidFill>
                <a:latin typeface="微软雅黑" panose="020B0503020204020204" pitchFamily="34" charset="-122"/>
                <a:ea typeface="微软雅黑" panose="020B0503020204020204" pitchFamily="34" charset="-122"/>
              </a:rPr>
              <a:t>20</a:t>
            </a:r>
            <a:r>
              <a:rPr lang="en-US" altLang="zh-CN" sz="2400" b="1" kern="0" spc="300" dirty="0">
                <a:solidFill>
                  <a:srgbClr val="FFFFFF"/>
                </a:solidFill>
                <a:latin typeface="微软雅黑" panose="020B0503020204020204" pitchFamily="34" charset="-122"/>
                <a:ea typeface="微软雅黑" panose="020B0503020204020204" pitchFamily="34" charset="-122"/>
              </a:rPr>
              <a:t>24</a:t>
            </a:r>
            <a:r>
              <a:rPr lang="en-US" altLang="en-US" sz="2400" b="1" kern="0" spc="300" dirty="0">
                <a:solidFill>
                  <a:srgbClr val="FFFFFF"/>
                </a:solidFill>
                <a:latin typeface="微软雅黑" panose="020B0503020204020204" pitchFamily="34" charset="-122"/>
                <a:ea typeface="微软雅黑" panose="020B0503020204020204" pitchFamily="34" charset="-122"/>
              </a:rPr>
              <a:t>年06月11</a:t>
            </a:r>
            <a:r>
              <a:rPr lang="zh-CN" altLang="en-US" sz="2400" b="1" kern="0" spc="300" dirty="0">
                <a:solidFill>
                  <a:srgbClr val="FFFFFF"/>
                </a:solidFill>
                <a:latin typeface="微软雅黑" panose="020B0503020204020204" pitchFamily="34" charset="-122"/>
                <a:ea typeface="微软雅黑" panose="020B0503020204020204" pitchFamily="34" charset="-122"/>
              </a:rPr>
              <a:t>日</a:t>
            </a:r>
            <a:endParaRPr lang="en-US" altLang="en-US" sz="2400" kern="0" spc="300" dirty="0">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122C026D-F3CE-47EB-8D8B-031A22B04DC0}"/>
              </a:ext>
            </a:extLst>
          </p:cNvPr>
          <p:cNvSpPr txBox="1"/>
          <p:nvPr/>
        </p:nvSpPr>
        <p:spPr>
          <a:xfrm>
            <a:off x="647365" y="396510"/>
            <a:ext cx="1497026" cy="584775"/>
          </a:xfrm>
          <a:prstGeom prst="rect">
            <a:avLst/>
          </a:prstGeom>
          <a:noFill/>
        </p:spPr>
        <p:txBody>
          <a:bodyPr wrap="square" rtlCol="0">
            <a:spAutoFit/>
          </a:bodyPr>
          <a:lstStyle/>
          <a:p>
            <a:r>
              <a:rPr kumimoji="1" lang="en-US" altLang="zh-CN" sz="3200" b="1" dirty="0">
                <a:solidFill>
                  <a:srgbClr val="04437D"/>
                </a:solidFill>
                <a:latin typeface="Microsoft YaHei" panose="020B0503020204020204" pitchFamily="34" charset="-122"/>
                <a:ea typeface="Microsoft YaHei" panose="020B0503020204020204" pitchFamily="34" charset="-122"/>
              </a:rPr>
              <a:t>Q&amp;A</a:t>
            </a:r>
            <a:endParaRPr kumimoji="1" lang="zh-CN" altLang="en-US" sz="3200" b="1" dirty="0">
              <a:solidFill>
                <a:srgbClr val="04437D"/>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955000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fld id="{89DB14B3-731A-4352-BC82-B1993596BD11}" type="slidenum">
              <a:rPr lang="zh-CN" altLang="en-US" smtClean="0"/>
              <a:pPr/>
              <a:t>4</a:t>
            </a:fld>
            <a:endParaRPr lang="zh-CN" altLang="en-US" dirty="0"/>
          </a:p>
        </p:txBody>
      </p:sp>
      <p:sp>
        <p:nvSpPr>
          <p:cNvPr id="8" name="文本框 7">
            <a:extLst>
              <a:ext uri="{FF2B5EF4-FFF2-40B4-BE49-F238E27FC236}">
                <a16:creationId xmlns:a16="http://schemas.microsoft.com/office/drawing/2014/main" id="{E745060F-5A38-4ABA-B45D-AE66BE54897E}"/>
              </a:ext>
            </a:extLst>
          </p:cNvPr>
          <p:cNvSpPr txBox="1"/>
          <p:nvPr/>
        </p:nvSpPr>
        <p:spPr>
          <a:xfrm>
            <a:off x="637185" y="170276"/>
            <a:ext cx="5794078" cy="743986"/>
          </a:xfrm>
          <a:prstGeom prst="rect">
            <a:avLst/>
          </a:prstGeom>
          <a:noFill/>
        </p:spPr>
        <p:txBody>
          <a:bodyPr wrap="square" rtlCol="0">
            <a:spAutoFit/>
          </a:bodyPr>
          <a:lstStyle>
            <a:defPPr>
              <a:defRPr lang="zh-CN"/>
            </a:defPPr>
            <a:lvl1pPr>
              <a:lnSpc>
                <a:spcPct val="200000"/>
              </a:lnSpc>
              <a:defRPr kumimoji="1">
                <a:latin typeface="Microsoft YaHei" panose="020B0503020204020204" pitchFamily="34" charset="-122"/>
                <a:ea typeface="Microsoft YaHei" panose="020B0503020204020204" pitchFamily="34" charset="-122"/>
              </a:defRPr>
            </a:lvl1pPr>
          </a:lstStyle>
          <a:p>
            <a:pPr>
              <a:lnSpc>
                <a:spcPct val="150000"/>
              </a:lnSpc>
            </a:pPr>
            <a:r>
              <a:rPr lang="zh-CN" altLang="en-US" sz="3200" b="1" dirty="0">
                <a:solidFill>
                  <a:srgbClr val="04437D"/>
                </a:solidFill>
              </a:rPr>
              <a:t>研究发展现状</a:t>
            </a:r>
            <a:endParaRPr lang="en-US" altLang="zh-CN" sz="3200" b="1" dirty="0">
              <a:solidFill>
                <a:srgbClr val="04437D"/>
              </a:solidFill>
            </a:endParaRPr>
          </a:p>
        </p:txBody>
      </p:sp>
      <p:sp>
        <p:nvSpPr>
          <p:cNvPr id="13" name="Rectangle 3">
            <a:extLst>
              <a:ext uri="{FF2B5EF4-FFF2-40B4-BE49-F238E27FC236}">
                <a16:creationId xmlns:a16="http://schemas.microsoft.com/office/drawing/2014/main" id="{E1679A4D-E94A-5F4E-A868-0A39BC8D38F1}"/>
              </a:ext>
            </a:extLst>
          </p:cNvPr>
          <p:cNvSpPr>
            <a:spLocks noChangeArrowheads="1"/>
          </p:cNvSpPr>
          <p:nvPr/>
        </p:nvSpPr>
        <p:spPr bwMode="auto">
          <a:xfrm>
            <a:off x="4852543" y="14075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2" name="组合 1">
            <a:extLst>
              <a:ext uri="{FF2B5EF4-FFF2-40B4-BE49-F238E27FC236}">
                <a16:creationId xmlns:a16="http://schemas.microsoft.com/office/drawing/2014/main" id="{C11E5C91-86FF-22BD-E3DC-FB13CDC83118}"/>
              </a:ext>
            </a:extLst>
          </p:cNvPr>
          <p:cNvGrpSpPr/>
          <p:nvPr/>
        </p:nvGrpSpPr>
        <p:grpSpPr>
          <a:xfrm>
            <a:off x="519669" y="2719609"/>
            <a:ext cx="11152662" cy="2677903"/>
            <a:chOff x="426807" y="1158937"/>
            <a:chExt cx="11152662" cy="2677903"/>
          </a:xfrm>
        </p:grpSpPr>
        <p:pic>
          <p:nvPicPr>
            <p:cNvPr id="7" name="图片 6">
              <a:extLst>
                <a:ext uri="{FF2B5EF4-FFF2-40B4-BE49-F238E27FC236}">
                  <a16:creationId xmlns:a16="http://schemas.microsoft.com/office/drawing/2014/main" id="{D8E701C5-5870-9612-B90F-513BC7D71B85}"/>
                </a:ext>
              </a:extLst>
            </p:cNvPr>
            <p:cNvPicPr>
              <a:picLocks noChangeAspect="1"/>
            </p:cNvPicPr>
            <p:nvPr/>
          </p:nvPicPr>
          <p:blipFill rotWithShape="1">
            <a:blip r:embed="rId3"/>
            <a:srcRect t="7464" r="53666"/>
            <a:stretch/>
          </p:blipFill>
          <p:spPr>
            <a:xfrm>
              <a:off x="426807" y="1407508"/>
              <a:ext cx="2162459" cy="2429332"/>
            </a:xfrm>
            <a:prstGeom prst="rect">
              <a:avLst/>
            </a:prstGeom>
          </p:spPr>
        </p:pic>
        <p:pic>
          <p:nvPicPr>
            <p:cNvPr id="10" name="图片 9">
              <a:extLst>
                <a:ext uri="{FF2B5EF4-FFF2-40B4-BE49-F238E27FC236}">
                  <a16:creationId xmlns:a16="http://schemas.microsoft.com/office/drawing/2014/main" id="{0697F0D8-B56A-300B-F1D8-4C99822C0371}"/>
                </a:ext>
              </a:extLst>
            </p:cNvPr>
            <p:cNvPicPr>
              <a:picLocks noChangeAspect="1"/>
            </p:cNvPicPr>
            <p:nvPr/>
          </p:nvPicPr>
          <p:blipFill rotWithShape="1">
            <a:blip r:embed="rId3"/>
            <a:srcRect l="53666" t="7464"/>
            <a:stretch/>
          </p:blipFill>
          <p:spPr>
            <a:xfrm>
              <a:off x="9276134" y="1249246"/>
              <a:ext cx="2303335" cy="2587594"/>
            </a:xfrm>
            <a:prstGeom prst="rect">
              <a:avLst/>
            </a:prstGeom>
          </p:spPr>
        </p:pic>
        <p:pic>
          <p:nvPicPr>
            <p:cNvPr id="9" name="图片 8">
              <a:extLst>
                <a:ext uri="{FF2B5EF4-FFF2-40B4-BE49-F238E27FC236}">
                  <a16:creationId xmlns:a16="http://schemas.microsoft.com/office/drawing/2014/main" id="{75D6769F-23BE-F7F5-27D5-67E5AF6B16B7}"/>
                </a:ext>
              </a:extLst>
            </p:cNvPr>
            <p:cNvPicPr>
              <a:picLocks noChangeAspect="1"/>
            </p:cNvPicPr>
            <p:nvPr/>
          </p:nvPicPr>
          <p:blipFill>
            <a:blip r:embed="rId4"/>
            <a:stretch>
              <a:fillRect/>
            </a:stretch>
          </p:blipFill>
          <p:spPr>
            <a:xfrm>
              <a:off x="3366657" y="1158937"/>
              <a:ext cx="4798058" cy="2238021"/>
            </a:xfrm>
            <a:prstGeom prst="rect">
              <a:avLst/>
            </a:prstGeom>
          </p:spPr>
        </p:pic>
        <p:sp>
          <p:nvSpPr>
            <p:cNvPr id="11" name="椭圆 10">
              <a:extLst>
                <a:ext uri="{FF2B5EF4-FFF2-40B4-BE49-F238E27FC236}">
                  <a16:creationId xmlns:a16="http://schemas.microsoft.com/office/drawing/2014/main" id="{20E972B5-7443-5C44-5B4B-520C637D8338}"/>
                </a:ext>
              </a:extLst>
            </p:cNvPr>
            <p:cNvSpPr/>
            <p:nvPr/>
          </p:nvSpPr>
          <p:spPr bwMode="auto">
            <a:xfrm>
              <a:off x="3534224" y="1652184"/>
              <a:ext cx="2654192" cy="1735730"/>
            </a:xfrm>
            <a:prstGeom prst="ellipse">
              <a:avLst/>
            </a:prstGeom>
            <a:noFill/>
            <a:ln w="28575" cap="flat" cmpd="sng" algn="ctr">
              <a:solidFill>
                <a:srgbClr val="FF0000"/>
              </a:solidFill>
              <a:prstDash val="lgDash"/>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endParaRPr>
            </a:p>
          </p:txBody>
        </p:sp>
        <p:sp>
          <p:nvSpPr>
            <p:cNvPr id="14" name="矩形: 圆角 13">
              <a:extLst>
                <a:ext uri="{FF2B5EF4-FFF2-40B4-BE49-F238E27FC236}">
                  <a16:creationId xmlns:a16="http://schemas.microsoft.com/office/drawing/2014/main" id="{B5C2E69A-D218-DF96-564D-B435AA610DB0}"/>
                </a:ext>
              </a:extLst>
            </p:cNvPr>
            <p:cNvSpPr/>
            <p:nvPr/>
          </p:nvSpPr>
          <p:spPr bwMode="auto">
            <a:xfrm>
              <a:off x="6369716" y="1513649"/>
              <a:ext cx="1613699" cy="1299890"/>
            </a:xfrm>
            <a:prstGeom prst="roundRect">
              <a:avLst/>
            </a:prstGeom>
            <a:noFill/>
            <a:ln w="38100" cap="flat" cmpd="sng" algn="ctr">
              <a:solidFill>
                <a:schemeClr val="accent1"/>
              </a:solidFill>
              <a:prstDash val="dash"/>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endParaRPr>
            </a:p>
          </p:txBody>
        </p:sp>
        <p:cxnSp>
          <p:nvCxnSpPr>
            <p:cNvPr id="16" name="直接箭头连接符 15">
              <a:extLst>
                <a:ext uri="{FF2B5EF4-FFF2-40B4-BE49-F238E27FC236}">
                  <a16:creationId xmlns:a16="http://schemas.microsoft.com/office/drawing/2014/main" id="{18C63CB2-7713-FD36-C0EF-2689F9AF31AD}"/>
                </a:ext>
              </a:extLst>
            </p:cNvPr>
            <p:cNvCxnSpPr>
              <a:cxnSpLocks/>
            </p:cNvCxnSpPr>
            <p:nvPr/>
          </p:nvCxnSpPr>
          <p:spPr bwMode="auto">
            <a:xfrm flipH="1">
              <a:off x="2421699" y="2608730"/>
              <a:ext cx="1112525" cy="0"/>
            </a:xfrm>
            <a:prstGeom prst="straightConnector1">
              <a:avLst/>
            </a:prstGeom>
            <a:solidFill>
              <a:schemeClr val="accent1"/>
            </a:solidFill>
            <a:ln w="38100" cap="flat" cmpd="sng" algn="ctr">
              <a:solidFill>
                <a:srgbClr val="FF0000"/>
              </a:solidFill>
              <a:prstDash val="solid"/>
              <a:round/>
              <a:headEnd type="none" w="med" len="med"/>
              <a:tailEnd type="triangle"/>
            </a:ln>
          </p:spPr>
        </p:cxnSp>
        <p:cxnSp>
          <p:nvCxnSpPr>
            <p:cNvPr id="19" name="直接箭头连接符 18">
              <a:extLst>
                <a:ext uri="{FF2B5EF4-FFF2-40B4-BE49-F238E27FC236}">
                  <a16:creationId xmlns:a16="http://schemas.microsoft.com/office/drawing/2014/main" id="{4C709292-D50C-FDBF-67B4-485280B33F94}"/>
                </a:ext>
              </a:extLst>
            </p:cNvPr>
            <p:cNvCxnSpPr/>
            <p:nvPr/>
          </p:nvCxnSpPr>
          <p:spPr bwMode="auto">
            <a:xfrm>
              <a:off x="8164715" y="2233675"/>
              <a:ext cx="1151793" cy="0"/>
            </a:xfrm>
            <a:prstGeom prst="straightConnector1">
              <a:avLst/>
            </a:prstGeom>
            <a:solidFill>
              <a:schemeClr val="accent1"/>
            </a:solidFill>
            <a:ln w="28575" cap="flat" cmpd="sng" algn="ctr">
              <a:solidFill>
                <a:schemeClr val="tx2"/>
              </a:solidFill>
              <a:prstDash val="solid"/>
              <a:round/>
              <a:headEnd type="none" w="med" len="med"/>
              <a:tailEnd type="triangle"/>
            </a:ln>
          </p:spPr>
        </p:cxnSp>
      </p:grpSp>
      <p:sp>
        <p:nvSpPr>
          <p:cNvPr id="3" name="文本框 2">
            <a:extLst>
              <a:ext uri="{FF2B5EF4-FFF2-40B4-BE49-F238E27FC236}">
                <a16:creationId xmlns:a16="http://schemas.microsoft.com/office/drawing/2014/main" id="{FDD2A36C-AC76-4485-3316-487914C2AAC7}"/>
              </a:ext>
            </a:extLst>
          </p:cNvPr>
          <p:cNvSpPr txBox="1"/>
          <p:nvPr/>
        </p:nvSpPr>
        <p:spPr>
          <a:xfrm>
            <a:off x="519669" y="1121074"/>
            <a:ext cx="9948306" cy="769441"/>
          </a:xfrm>
          <a:prstGeom prst="rect">
            <a:avLst/>
          </a:prstGeom>
          <a:noFill/>
        </p:spPr>
        <p:txBody>
          <a:bodyPr wrap="square">
            <a:spAutoFit/>
          </a:bodyPr>
          <a:lstStyle/>
          <a:p>
            <a:pPr>
              <a:buClr>
                <a:schemeClr val="tx2"/>
              </a:buClr>
            </a:pPr>
            <a:r>
              <a:rPr lang="zh-CN" altLang="en-US" sz="2200" b="1" dirty="0">
                <a:solidFill>
                  <a:srgbClr val="FF0000"/>
                </a:solidFill>
                <a:latin typeface="微软雅黑" charset="-122"/>
                <a:ea typeface="微软雅黑" charset="-122"/>
              </a:rPr>
              <a:t>迁移学习(</a:t>
            </a:r>
            <a:r>
              <a:rPr lang="en-US" altLang="zh-CN" sz="2200" b="1" dirty="0">
                <a:solidFill>
                  <a:srgbClr val="FF0000"/>
                </a:solidFill>
                <a:latin typeface="微软雅黑" charset="-122"/>
                <a:ea typeface="微软雅黑" charset="-122"/>
              </a:rPr>
              <a:t>Transfer Learning</a:t>
            </a:r>
            <a:r>
              <a:rPr lang="zh-CN" altLang="en-US" sz="2200" b="1" dirty="0">
                <a:solidFill>
                  <a:srgbClr val="FF0000"/>
                </a:solidFill>
                <a:latin typeface="微软雅黑" charset="-122"/>
                <a:ea typeface="微软雅黑" charset="-122"/>
              </a:rPr>
              <a:t>)</a:t>
            </a:r>
            <a:r>
              <a:rPr lang="zh-CN" altLang="en-US" sz="2200" b="1" dirty="0">
                <a:solidFill>
                  <a:srgbClr val="00447C"/>
                </a:solidFill>
                <a:latin typeface="微软雅黑" charset="-122"/>
                <a:ea typeface="微软雅黑" charset="-122"/>
                <a:cs typeface="+mj-cs"/>
              </a:rPr>
              <a:t>能够针对源域中存在的</a:t>
            </a:r>
            <a:r>
              <a:rPr lang="zh-CN" altLang="en-US" sz="2200" b="1" dirty="0">
                <a:solidFill>
                  <a:srgbClr val="FF0000"/>
                </a:solidFill>
                <a:latin typeface="微软雅黑" charset="-122"/>
                <a:ea typeface="微软雅黑" charset="-122"/>
                <a:cs typeface="+mj-cs"/>
              </a:rPr>
              <a:t>历史知识进行挖掘与迁移</a:t>
            </a:r>
            <a:r>
              <a:rPr lang="zh-CN" altLang="en-US" sz="2200" b="1" dirty="0">
                <a:solidFill>
                  <a:srgbClr val="00447C"/>
                </a:solidFill>
                <a:latin typeface="微软雅黑" charset="-122"/>
                <a:ea typeface="微软雅黑" charset="-122"/>
                <a:cs typeface="+mj-cs"/>
              </a:rPr>
              <a:t>，从而增强在模型目标域上的诊断性能。</a:t>
            </a:r>
            <a:endParaRPr lang="en-US" altLang="zh-CN" sz="2200" b="1" dirty="0">
              <a:solidFill>
                <a:srgbClr val="00447C"/>
              </a:solidFill>
              <a:latin typeface="微软雅黑" charset="-122"/>
              <a:ea typeface="微软雅黑" charset="-122"/>
              <a:cs typeface="+mj-cs"/>
            </a:endParaRPr>
          </a:p>
        </p:txBody>
      </p:sp>
    </p:spTree>
    <p:extLst>
      <p:ext uri="{BB962C8B-B14F-4D97-AF65-F5344CB8AC3E}">
        <p14:creationId xmlns:p14="http://schemas.microsoft.com/office/powerpoint/2010/main" val="557979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DB14B3-731A-4352-BC82-B1993596BD11}" type="slidenum">
              <a:rPr kumimoji="0" lang="zh-CN" altLang="en-US" sz="1400" b="0" i="1" u="none" strike="noStrike" kern="1200" cap="none" spc="0" normalizeH="0" baseline="0" noProof="0" smtClean="0">
                <a:ln>
                  <a:noFill/>
                </a:ln>
                <a:solidFill>
                  <a:srgbClr val="FFFFFF"/>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400" b="0" i="1" u="none" strike="noStrike" kern="1200" cap="none" spc="0" normalizeH="0" baseline="0" noProof="0" dirty="0">
              <a:ln>
                <a:noFill/>
              </a:ln>
              <a:solidFill>
                <a:srgbClr val="FFFFFF"/>
              </a:solidFill>
              <a:effectLst/>
              <a:uLnTx/>
              <a:uFillTx/>
              <a:latin typeface="Calibri"/>
              <a:ea typeface="微软雅黑" panose="020B0503020204020204" pitchFamily="34" charset="-122"/>
              <a:cs typeface="+mn-cs"/>
            </a:endParaRPr>
          </a:p>
        </p:txBody>
      </p:sp>
      <p:sp>
        <p:nvSpPr>
          <p:cNvPr id="7" name="文本框 6">
            <a:extLst>
              <a:ext uri="{FF2B5EF4-FFF2-40B4-BE49-F238E27FC236}">
                <a16:creationId xmlns:a16="http://schemas.microsoft.com/office/drawing/2014/main" id="{8E72BC37-121E-5C2B-0073-5F492C3935C7}"/>
              </a:ext>
            </a:extLst>
          </p:cNvPr>
          <p:cNvSpPr txBox="1"/>
          <p:nvPr/>
        </p:nvSpPr>
        <p:spPr>
          <a:xfrm>
            <a:off x="637185" y="170276"/>
            <a:ext cx="5794078" cy="743986"/>
          </a:xfrm>
          <a:prstGeom prst="rect">
            <a:avLst/>
          </a:prstGeom>
          <a:noFill/>
        </p:spPr>
        <p:txBody>
          <a:bodyPr wrap="square" rtlCol="0">
            <a:spAutoFit/>
          </a:bodyPr>
          <a:lstStyle>
            <a:defPPr>
              <a:defRPr lang="zh-CN"/>
            </a:defPPr>
            <a:lvl1pPr>
              <a:lnSpc>
                <a:spcPct val="200000"/>
              </a:lnSpc>
              <a:defRPr kumimoji="1">
                <a:latin typeface="Microsoft YaHei" panose="020B0503020204020204" pitchFamily="34" charset="-122"/>
                <a:ea typeface="Microsoft YaHei" panose="020B0503020204020204" pitchFamily="34" charset="-122"/>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zh-CN" altLang="en-US" sz="3200" b="1" i="0" u="none" strike="noStrike" kern="1200" cap="none" spc="0" normalizeH="0" baseline="0" noProof="0" dirty="0">
                <a:ln>
                  <a:noFill/>
                </a:ln>
                <a:solidFill>
                  <a:srgbClr val="04437D"/>
                </a:solidFill>
                <a:effectLst/>
                <a:uLnTx/>
                <a:uFillTx/>
                <a:latin typeface="Microsoft YaHei" panose="020B0503020204020204" pitchFamily="34" charset="-122"/>
                <a:ea typeface="Microsoft YaHei" panose="020B0503020204020204" pitchFamily="34" charset="-122"/>
                <a:cs typeface="+mn-cs"/>
              </a:rPr>
              <a:t>现存问题与解决方案</a:t>
            </a:r>
            <a:endParaRPr kumimoji="1" lang="en-US" altLang="zh-CN" sz="3200" b="1" i="0" u="none" strike="noStrike" kern="1200" cap="none" spc="0" normalizeH="0" baseline="0" noProof="0" dirty="0">
              <a:ln>
                <a:noFill/>
              </a:ln>
              <a:solidFill>
                <a:srgbClr val="04437D"/>
              </a:solidFill>
              <a:effectLst/>
              <a:uLnTx/>
              <a:uFillTx/>
              <a:latin typeface="Microsoft YaHei" panose="020B0503020204020204" pitchFamily="34" charset="-122"/>
              <a:ea typeface="Microsoft YaHei" panose="020B0503020204020204" pitchFamily="34" charset="-122"/>
              <a:cs typeface="+mn-cs"/>
            </a:endParaRPr>
          </a:p>
        </p:txBody>
      </p:sp>
      <p:sp>
        <p:nvSpPr>
          <p:cNvPr id="29" name="椭圆 28">
            <a:extLst>
              <a:ext uri="{FF2B5EF4-FFF2-40B4-BE49-F238E27FC236}">
                <a16:creationId xmlns:a16="http://schemas.microsoft.com/office/drawing/2014/main" id="{865CC672-4DCA-083D-AB31-7523C360438A}"/>
              </a:ext>
            </a:extLst>
          </p:cNvPr>
          <p:cNvSpPr/>
          <p:nvPr/>
        </p:nvSpPr>
        <p:spPr bwMode="auto">
          <a:xfrm>
            <a:off x="10766608" y="2850691"/>
            <a:ext cx="1404185" cy="787245"/>
          </a:xfrm>
          <a:prstGeom prst="ellipse">
            <a:avLst/>
          </a:prstGeom>
          <a:noFill/>
          <a:ln w="28575" cap="flat" cmpd="sng" algn="ctr">
            <a:solidFill>
              <a:srgbClr val="00447C"/>
            </a:solid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30" name="文本框 29">
            <a:extLst>
              <a:ext uri="{FF2B5EF4-FFF2-40B4-BE49-F238E27FC236}">
                <a16:creationId xmlns:a16="http://schemas.microsoft.com/office/drawing/2014/main" id="{AE3F6DB2-BD86-D260-0657-65C9398C37E9}"/>
              </a:ext>
            </a:extLst>
          </p:cNvPr>
          <p:cNvSpPr txBox="1"/>
          <p:nvPr/>
        </p:nvSpPr>
        <p:spPr>
          <a:xfrm>
            <a:off x="11120012" y="3020329"/>
            <a:ext cx="8120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4437D"/>
                </a:solidFill>
                <a:effectLst/>
                <a:uLnTx/>
                <a:uFillTx/>
                <a:latin typeface="微软雅黑" panose="020B0503020204020204" pitchFamily="34" charset="-122"/>
                <a:ea typeface="微软雅黑" panose="020B0503020204020204" pitchFamily="34" charset="-122"/>
                <a:cs typeface="+mn-cs"/>
              </a:rPr>
              <a:t>线性</a:t>
            </a:r>
          </a:p>
        </p:txBody>
      </p:sp>
      <p:sp>
        <p:nvSpPr>
          <p:cNvPr id="31" name="椭圆 30">
            <a:extLst>
              <a:ext uri="{FF2B5EF4-FFF2-40B4-BE49-F238E27FC236}">
                <a16:creationId xmlns:a16="http://schemas.microsoft.com/office/drawing/2014/main" id="{FEE3ECF3-7FF9-C441-C3D7-E6D3ABBF8286}"/>
              </a:ext>
            </a:extLst>
          </p:cNvPr>
          <p:cNvSpPr/>
          <p:nvPr/>
        </p:nvSpPr>
        <p:spPr bwMode="auto">
          <a:xfrm>
            <a:off x="10741877" y="4826545"/>
            <a:ext cx="1404185" cy="787245"/>
          </a:xfrm>
          <a:prstGeom prst="ellipse">
            <a:avLst/>
          </a:prstGeom>
          <a:noFill/>
          <a:ln w="28575" cap="flat" cmpd="sng" algn="ctr">
            <a:solidFill>
              <a:srgbClr val="00447C"/>
            </a:solid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32" name="文本框 31">
            <a:extLst>
              <a:ext uri="{FF2B5EF4-FFF2-40B4-BE49-F238E27FC236}">
                <a16:creationId xmlns:a16="http://schemas.microsoft.com/office/drawing/2014/main" id="{FAB31F29-12CB-3C33-9817-5EE8D703D146}"/>
              </a:ext>
            </a:extLst>
          </p:cNvPr>
          <p:cNvSpPr txBox="1"/>
          <p:nvPr/>
        </p:nvSpPr>
        <p:spPr>
          <a:xfrm>
            <a:off x="10988170" y="5039118"/>
            <a:ext cx="10102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4437D"/>
                </a:solidFill>
                <a:effectLst/>
                <a:uLnTx/>
                <a:uFillTx/>
                <a:latin typeface="微软雅黑" panose="020B0503020204020204" pitchFamily="34" charset="-122"/>
                <a:ea typeface="微软雅黑" panose="020B0503020204020204" pitchFamily="34" charset="-122"/>
                <a:cs typeface="+mn-cs"/>
              </a:rPr>
              <a:t>非线性</a:t>
            </a:r>
          </a:p>
        </p:txBody>
      </p:sp>
      <p:sp>
        <p:nvSpPr>
          <p:cNvPr id="36" name="箭头: 右 35">
            <a:extLst>
              <a:ext uri="{FF2B5EF4-FFF2-40B4-BE49-F238E27FC236}">
                <a16:creationId xmlns:a16="http://schemas.microsoft.com/office/drawing/2014/main" id="{DABDFBEA-FF3D-1CDE-986A-5329EE3AABB3}"/>
              </a:ext>
            </a:extLst>
          </p:cNvPr>
          <p:cNvSpPr/>
          <p:nvPr/>
        </p:nvSpPr>
        <p:spPr bwMode="auto">
          <a:xfrm rot="5400000">
            <a:off x="11010527" y="4044367"/>
            <a:ext cx="916349" cy="484632"/>
          </a:xfrm>
          <a:prstGeom prst="rightArrow">
            <a:avLst/>
          </a:prstGeom>
          <a:noFill/>
          <a:ln w="38100" cap="flat" cmpd="sng" algn="ctr">
            <a:solidFill>
              <a:srgbClr val="00447C"/>
            </a:solid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38" name="文本框 37">
            <a:extLst>
              <a:ext uri="{FF2B5EF4-FFF2-40B4-BE49-F238E27FC236}">
                <a16:creationId xmlns:a16="http://schemas.microsoft.com/office/drawing/2014/main" id="{5F8CEB7C-3337-4F41-DDD3-ABBE4678A18D}"/>
              </a:ext>
            </a:extLst>
          </p:cNvPr>
          <p:cNvSpPr txBox="1"/>
          <p:nvPr/>
        </p:nvSpPr>
        <p:spPr>
          <a:xfrm>
            <a:off x="2089773" y="2196445"/>
            <a:ext cx="133937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kern="100" dirty="0">
                <a:solidFill>
                  <a:srgbClr val="00447C"/>
                </a:solidFill>
                <a:latin typeface="Microsoft YaHei" panose="020B0503020204020204" pitchFamily="34" charset="-122"/>
                <a:ea typeface="Microsoft YaHei" panose="020B0503020204020204" pitchFamily="34" charset="-122"/>
                <a:cs typeface="Times New Roman" panose="02020603050405020304" pitchFamily="18" charset="0"/>
              </a:rPr>
              <a:t>现存问题</a:t>
            </a:r>
            <a:endParaRPr kumimoji="0" lang="zh-CN" altLang="en-US" sz="1800" b="0" i="0" u="none" strike="noStrike" kern="1200" cap="none" spc="0" normalizeH="0" baseline="0" noProof="0" dirty="0">
              <a:ln>
                <a:noFill/>
              </a:ln>
              <a:solidFill>
                <a:srgbClr val="00447C"/>
              </a:solidFill>
              <a:effectLst/>
              <a:uLnTx/>
              <a:uFillTx/>
              <a:latin typeface="Calibri"/>
              <a:ea typeface="宋体"/>
              <a:cs typeface="+mn-cs"/>
            </a:endParaRPr>
          </a:p>
        </p:txBody>
      </p:sp>
      <p:sp>
        <p:nvSpPr>
          <p:cNvPr id="39" name="文本框 38">
            <a:extLst>
              <a:ext uri="{FF2B5EF4-FFF2-40B4-BE49-F238E27FC236}">
                <a16:creationId xmlns:a16="http://schemas.microsoft.com/office/drawing/2014/main" id="{A5FE3C94-EF25-8C9C-438E-63EC620D4459}"/>
              </a:ext>
            </a:extLst>
          </p:cNvPr>
          <p:cNvSpPr txBox="1"/>
          <p:nvPr/>
        </p:nvSpPr>
        <p:spPr>
          <a:xfrm>
            <a:off x="7760541" y="2167541"/>
            <a:ext cx="126469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00" cap="none" spc="0" normalizeH="0" baseline="0" noProof="0" dirty="0">
                <a:ln>
                  <a:noFill/>
                </a:ln>
                <a:solidFill>
                  <a:srgbClr val="00447C"/>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解决方案</a:t>
            </a:r>
            <a:endParaRPr kumimoji="0" lang="zh-CN" altLang="en-US" sz="1800" b="0" i="0" u="none" strike="noStrike" kern="1200" cap="none" spc="0" normalizeH="0" baseline="0" noProof="0" dirty="0">
              <a:ln>
                <a:noFill/>
              </a:ln>
              <a:solidFill>
                <a:srgbClr val="00447C"/>
              </a:solidFill>
              <a:effectLst/>
              <a:uLnTx/>
              <a:uFillTx/>
              <a:latin typeface="Calibri"/>
              <a:ea typeface="宋体"/>
              <a:cs typeface="+mn-cs"/>
            </a:endParaRPr>
          </a:p>
        </p:txBody>
      </p:sp>
      <p:grpSp>
        <p:nvGrpSpPr>
          <p:cNvPr id="11" name="组合 10">
            <a:extLst>
              <a:ext uri="{FF2B5EF4-FFF2-40B4-BE49-F238E27FC236}">
                <a16:creationId xmlns:a16="http://schemas.microsoft.com/office/drawing/2014/main" id="{F98EF033-C8C2-11D2-938F-65BF6D345C0C}"/>
              </a:ext>
            </a:extLst>
          </p:cNvPr>
          <p:cNvGrpSpPr/>
          <p:nvPr/>
        </p:nvGrpSpPr>
        <p:grpSpPr>
          <a:xfrm>
            <a:off x="409255" y="4646332"/>
            <a:ext cx="4293091" cy="944225"/>
            <a:chOff x="6393933" y="1836458"/>
            <a:chExt cx="4257411" cy="944225"/>
          </a:xfrm>
        </p:grpSpPr>
        <p:sp>
          <p:nvSpPr>
            <p:cNvPr id="35" name="文本框 34">
              <a:extLst>
                <a:ext uri="{FF2B5EF4-FFF2-40B4-BE49-F238E27FC236}">
                  <a16:creationId xmlns:a16="http://schemas.microsoft.com/office/drawing/2014/main" id="{053636AA-12F2-9CD7-0038-0D2B267A7673}"/>
                </a:ext>
              </a:extLst>
            </p:cNvPr>
            <p:cNvSpPr txBox="1"/>
            <p:nvPr/>
          </p:nvSpPr>
          <p:spPr>
            <a:xfrm>
              <a:off x="8647262" y="1864954"/>
              <a:ext cx="2004082"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00" cap="none" spc="0" normalizeH="0" baseline="0" noProof="0" dirty="0">
                  <a:ln>
                    <a:noFill/>
                  </a:ln>
                  <a:solidFill>
                    <a:srgbClr val="04437D"/>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深度迁移模型</a:t>
              </a:r>
              <a:r>
                <a:rPr kumimoji="0" lang="zh-CN" altLang="en-US" sz="1600" b="1" i="0" u="none" strike="noStrike" kern="1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可鉴别性差</a:t>
              </a:r>
              <a:r>
                <a:rPr kumimoji="0" lang="zh-CN" altLang="en-US" sz="1600" b="1" i="0" u="none" strike="noStrike" kern="100" cap="none" spc="0" normalizeH="0" baseline="0" noProof="0" dirty="0">
                  <a:ln>
                    <a:noFill/>
                  </a:ln>
                  <a:solidFill>
                    <a:srgbClr val="04437D"/>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，无法处理复杂工况下的</a:t>
              </a:r>
              <a:r>
                <a:rPr kumimoji="0" lang="zh-CN" altLang="en-US" sz="1600" b="1" i="0" u="none" strike="noStrike" kern="1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多分类任务</a:t>
              </a:r>
              <a:r>
                <a:rPr kumimoji="0" lang="zh-CN" altLang="en-US" sz="1800" b="1" i="0" u="none" strike="noStrike" kern="100" cap="none" spc="0" normalizeH="0" baseline="0" noProof="0" dirty="0">
                  <a:ln>
                    <a:noFill/>
                  </a:ln>
                  <a:solidFill>
                    <a:srgbClr val="04437D"/>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a:t>
              </a:r>
              <a:endParaRPr kumimoji="0" lang="en-US" altLang="zh-CN" sz="1800" b="1" i="0" u="none" strike="noStrike" kern="10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5" name="文本框 4">
              <a:extLst>
                <a:ext uri="{FF2B5EF4-FFF2-40B4-BE49-F238E27FC236}">
                  <a16:creationId xmlns:a16="http://schemas.microsoft.com/office/drawing/2014/main" id="{68C0BFC7-5EEE-8867-EF59-21EAD53ABF2F}"/>
                </a:ext>
              </a:extLst>
            </p:cNvPr>
            <p:cNvSpPr txBox="1"/>
            <p:nvPr/>
          </p:nvSpPr>
          <p:spPr>
            <a:xfrm>
              <a:off x="6465064" y="1917407"/>
              <a:ext cx="207510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00" cap="none" spc="0" normalizeH="0" baseline="0" noProof="0" dirty="0">
                  <a:ln>
                    <a:noFill/>
                  </a:ln>
                  <a:solidFill>
                    <a:srgbClr val="04437D"/>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迁移模型中的差异度量函数</a:t>
              </a:r>
              <a:r>
                <a:rPr kumimoji="0" lang="zh-CN" altLang="en-US" sz="1600" b="1" i="0" u="none" strike="noStrike" kern="1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核选择单一</a:t>
              </a:r>
              <a:r>
                <a:rPr kumimoji="0" lang="zh-CN" altLang="en-US" sz="1600" b="1" i="0" u="none" strike="noStrike" kern="100" cap="none" spc="0" normalizeH="0" baseline="0" noProof="0" dirty="0">
                  <a:ln>
                    <a:noFill/>
                  </a:ln>
                  <a:solidFill>
                    <a:srgbClr val="04437D"/>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a:t>
              </a:r>
              <a:r>
                <a:rPr kumimoji="0" lang="en-US" altLang="zh-CN" sz="1600" b="1" i="0" u="none" strike="noStrike" kern="100" cap="none" spc="0" normalizeH="0" baseline="0" noProof="0" dirty="0">
                  <a:ln>
                    <a:noFill/>
                  </a:ln>
                  <a:solidFill>
                    <a:srgbClr val="04437D"/>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RKHS</a:t>
              </a:r>
              <a:r>
                <a:rPr kumimoji="0" lang="zh-CN" altLang="en-US" sz="1600" b="1" i="0" u="none" strike="noStrike" kern="1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映射效果差</a:t>
              </a:r>
              <a:r>
                <a:rPr kumimoji="0" lang="zh-CN" altLang="en-US" sz="1600" b="1" i="0" u="none" strike="noStrike" kern="100" cap="none" spc="0" normalizeH="0" baseline="0" noProof="0" dirty="0">
                  <a:ln>
                    <a:noFill/>
                  </a:ln>
                  <a:solidFill>
                    <a:srgbClr val="00447C"/>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a:t>
              </a:r>
              <a:endParaRPr kumimoji="0" lang="en-US" altLang="zh-CN" sz="1600" b="1" i="0" u="none" strike="noStrike" kern="100" cap="none" spc="0" normalizeH="0" baseline="0" noProof="0" dirty="0">
                <a:ln>
                  <a:noFill/>
                </a:ln>
                <a:solidFill>
                  <a:srgbClr val="00447C"/>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6" name="矩形: 圆角 5">
              <a:extLst>
                <a:ext uri="{FF2B5EF4-FFF2-40B4-BE49-F238E27FC236}">
                  <a16:creationId xmlns:a16="http://schemas.microsoft.com/office/drawing/2014/main" id="{576C88AF-B887-B655-0C2C-2D3134E7DFAE}"/>
                </a:ext>
              </a:extLst>
            </p:cNvPr>
            <p:cNvSpPr/>
            <p:nvPr/>
          </p:nvSpPr>
          <p:spPr bwMode="auto">
            <a:xfrm>
              <a:off x="6393933" y="1836458"/>
              <a:ext cx="2097972" cy="944225"/>
            </a:xfrm>
            <a:prstGeom prst="roundRect">
              <a:avLst/>
            </a:prstGeom>
            <a:noFill/>
            <a:ln w="28575" cap="flat" cmpd="sng" algn="ctr">
              <a:solidFill>
                <a:srgbClr val="FFC000"/>
              </a:solidFill>
              <a:prstDash val="sysDash"/>
              <a:round/>
              <a:headEnd type="none" w="med" len="med"/>
              <a:tailEnd type="none" w="med" len="med"/>
            </a:ln>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grpSp>
      <p:grpSp>
        <p:nvGrpSpPr>
          <p:cNvPr id="43" name="组合 42">
            <a:extLst>
              <a:ext uri="{FF2B5EF4-FFF2-40B4-BE49-F238E27FC236}">
                <a16:creationId xmlns:a16="http://schemas.microsoft.com/office/drawing/2014/main" id="{8516BD07-A027-619C-BCA0-19AEF8BDF981}"/>
              </a:ext>
            </a:extLst>
          </p:cNvPr>
          <p:cNvGrpSpPr/>
          <p:nvPr/>
        </p:nvGrpSpPr>
        <p:grpSpPr>
          <a:xfrm>
            <a:off x="5987251" y="4725423"/>
            <a:ext cx="1986962" cy="923330"/>
            <a:chOff x="6395597" y="4197929"/>
            <a:chExt cx="1986962" cy="923330"/>
          </a:xfrm>
        </p:grpSpPr>
        <p:sp>
          <p:nvSpPr>
            <p:cNvPr id="15" name="矩形: 圆角 14">
              <a:extLst>
                <a:ext uri="{FF2B5EF4-FFF2-40B4-BE49-F238E27FC236}">
                  <a16:creationId xmlns:a16="http://schemas.microsoft.com/office/drawing/2014/main" id="{0E17B9BB-16CD-F8A2-CDCF-56391A61F7C2}"/>
                </a:ext>
              </a:extLst>
            </p:cNvPr>
            <p:cNvSpPr/>
            <p:nvPr/>
          </p:nvSpPr>
          <p:spPr bwMode="auto">
            <a:xfrm>
              <a:off x="6395597" y="4197929"/>
              <a:ext cx="1986962" cy="923330"/>
            </a:xfrm>
            <a:prstGeom prst="roundRect">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21" name="文本框 20">
              <a:extLst>
                <a:ext uri="{FF2B5EF4-FFF2-40B4-BE49-F238E27FC236}">
                  <a16:creationId xmlns:a16="http://schemas.microsoft.com/office/drawing/2014/main" id="{1507D445-BD3B-AD30-77D8-E144E90C5AD1}"/>
                </a:ext>
              </a:extLst>
            </p:cNvPr>
            <p:cNvSpPr txBox="1"/>
            <p:nvPr/>
          </p:nvSpPr>
          <p:spPr>
            <a:xfrm>
              <a:off x="6482458" y="4264334"/>
              <a:ext cx="190010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00" cap="none" spc="0" normalizeH="0" baseline="0" noProof="0" dirty="0">
                  <a:ln>
                    <a:noFill/>
                  </a:ln>
                  <a:solidFill>
                    <a:srgbClr val="04437D"/>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使用</a:t>
              </a:r>
              <a:r>
                <a:rPr kumimoji="0" lang="zh-CN" altLang="en-US" sz="1600" b="1" i="0" u="none" strike="noStrike" kern="1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多核的方法</a:t>
              </a:r>
              <a:r>
                <a:rPr kumimoji="0" lang="zh-CN" altLang="en-US" sz="1600" b="1" i="0" u="none" strike="noStrike" kern="100" cap="none" spc="0" normalizeH="0" baseline="0" noProof="0" dirty="0">
                  <a:ln>
                    <a:noFill/>
                  </a:ln>
                  <a:solidFill>
                    <a:srgbClr val="04437D"/>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优化核选择，提高分布</a:t>
              </a:r>
              <a:r>
                <a:rPr kumimoji="0" lang="zh-CN" altLang="en-US" sz="1600" b="1" i="0" u="none" strike="noStrike" kern="1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差异度量的精度</a:t>
              </a:r>
              <a:r>
                <a:rPr kumimoji="0" lang="zh-CN" altLang="en-US" sz="1600" b="1" i="0" u="none" strike="noStrike" kern="100" cap="none" spc="0" normalizeH="0" baseline="0" noProof="0" dirty="0">
                  <a:ln>
                    <a:noFill/>
                  </a:ln>
                  <a:solidFill>
                    <a:srgbClr val="04437D"/>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a:t>
              </a:r>
              <a:endParaRPr kumimoji="0" lang="en-US" altLang="zh-CN" sz="1600" b="1" i="0" u="none" strike="noStrike" kern="100" cap="none" spc="0" normalizeH="0" baseline="0" noProof="0" dirty="0">
                <a:ln>
                  <a:noFill/>
                </a:ln>
                <a:solidFill>
                  <a:srgbClr val="04437D"/>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endParaRPr>
            </a:p>
          </p:txBody>
        </p:sp>
      </p:grpSp>
      <p:sp>
        <p:nvSpPr>
          <p:cNvPr id="12" name="矩形: 圆角 11">
            <a:extLst>
              <a:ext uri="{FF2B5EF4-FFF2-40B4-BE49-F238E27FC236}">
                <a16:creationId xmlns:a16="http://schemas.microsoft.com/office/drawing/2014/main" id="{E3AD96EB-E073-114E-9891-12C32AAC8286}"/>
              </a:ext>
            </a:extLst>
          </p:cNvPr>
          <p:cNvSpPr/>
          <p:nvPr/>
        </p:nvSpPr>
        <p:spPr bwMode="auto">
          <a:xfrm>
            <a:off x="268357" y="4562415"/>
            <a:ext cx="4660070" cy="1184209"/>
          </a:xfrm>
          <a:prstGeom prst="roundRect">
            <a:avLst/>
          </a:prstGeom>
          <a:noFill/>
          <a:ln w="38100" cap="flat" cmpd="sng" algn="ctr">
            <a:solidFill>
              <a:schemeClr val="accent2">
                <a:lumMod val="60000"/>
                <a:lumOff val="40000"/>
              </a:schemeClr>
            </a:solidFill>
            <a:prstDash val="sysDash"/>
            <a:round/>
            <a:headEnd type="none" w="med" len="med"/>
            <a:tailEnd type="none" w="med" len="med"/>
          </a:ln>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22" name="矩形: 圆角 21">
            <a:extLst>
              <a:ext uri="{FF2B5EF4-FFF2-40B4-BE49-F238E27FC236}">
                <a16:creationId xmlns:a16="http://schemas.microsoft.com/office/drawing/2014/main" id="{238B9E01-8D49-F950-8936-A12A67256908}"/>
              </a:ext>
            </a:extLst>
          </p:cNvPr>
          <p:cNvSpPr/>
          <p:nvPr/>
        </p:nvSpPr>
        <p:spPr bwMode="auto">
          <a:xfrm>
            <a:off x="5727851" y="4599468"/>
            <a:ext cx="4938086" cy="1184209"/>
          </a:xfrm>
          <a:prstGeom prst="roundRect">
            <a:avLst/>
          </a:prstGeom>
          <a:noFill/>
          <a:ln w="38100" cap="flat" cmpd="sng" algn="ctr">
            <a:solidFill>
              <a:srgbClr val="04437D"/>
            </a:solidFill>
            <a:prstDash val="sysDash"/>
            <a:round/>
            <a:headEnd type="none" w="med" len="med"/>
            <a:tailEnd type="none" w="med" len="med"/>
          </a:ln>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34" name="矩形: 圆角 33">
            <a:extLst>
              <a:ext uri="{FF2B5EF4-FFF2-40B4-BE49-F238E27FC236}">
                <a16:creationId xmlns:a16="http://schemas.microsoft.com/office/drawing/2014/main" id="{DE9A2796-2F70-57BD-D46E-9FD3C72D3758}"/>
              </a:ext>
            </a:extLst>
          </p:cNvPr>
          <p:cNvSpPr/>
          <p:nvPr/>
        </p:nvSpPr>
        <p:spPr bwMode="auto">
          <a:xfrm>
            <a:off x="2665675" y="4667474"/>
            <a:ext cx="2115554" cy="944225"/>
          </a:xfrm>
          <a:prstGeom prst="roundRect">
            <a:avLst/>
          </a:prstGeom>
          <a:noFill/>
          <a:ln w="28575" cap="flat" cmpd="sng" algn="ctr">
            <a:solidFill>
              <a:srgbClr val="FFC000"/>
            </a:solidFill>
            <a:prstDash val="sysDash"/>
            <a:round/>
            <a:headEnd type="none" w="med" len="med"/>
            <a:tailEnd type="none" w="med" len="med"/>
          </a:ln>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grpSp>
        <p:nvGrpSpPr>
          <p:cNvPr id="44" name="组合 43">
            <a:extLst>
              <a:ext uri="{FF2B5EF4-FFF2-40B4-BE49-F238E27FC236}">
                <a16:creationId xmlns:a16="http://schemas.microsoft.com/office/drawing/2014/main" id="{6589F9EA-AD4D-6390-EC6B-9854829D42E9}"/>
              </a:ext>
            </a:extLst>
          </p:cNvPr>
          <p:cNvGrpSpPr/>
          <p:nvPr/>
        </p:nvGrpSpPr>
        <p:grpSpPr>
          <a:xfrm>
            <a:off x="8392888" y="4725423"/>
            <a:ext cx="2077252" cy="923330"/>
            <a:chOff x="9001056" y="4152041"/>
            <a:chExt cx="2077252" cy="923330"/>
          </a:xfrm>
        </p:grpSpPr>
        <p:sp>
          <p:nvSpPr>
            <p:cNvPr id="9" name="文本框 8">
              <a:extLst>
                <a:ext uri="{FF2B5EF4-FFF2-40B4-BE49-F238E27FC236}">
                  <a16:creationId xmlns:a16="http://schemas.microsoft.com/office/drawing/2014/main" id="{096C4D5D-8AFF-9565-E5CC-236BC4F9120A}"/>
                </a:ext>
              </a:extLst>
            </p:cNvPr>
            <p:cNvSpPr txBox="1"/>
            <p:nvPr/>
          </p:nvSpPr>
          <p:spPr>
            <a:xfrm>
              <a:off x="9001056" y="4192705"/>
              <a:ext cx="207725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00" cap="none" spc="0" normalizeH="0" baseline="0" noProof="0" dirty="0">
                  <a:ln>
                    <a:noFill/>
                  </a:ln>
                  <a:solidFill>
                    <a:srgbClr val="04437D"/>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将改进后的差异度量</a:t>
              </a:r>
              <a:r>
                <a:rPr kumimoji="0" lang="zh-CN" altLang="en-US" sz="1600" b="1" i="0" u="none" strike="noStrike" kern="1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嵌入神经网络</a:t>
              </a:r>
              <a:r>
                <a:rPr kumimoji="0" lang="zh-CN" altLang="en-US" sz="1600" b="1" i="0" u="none" strike="noStrike" kern="100" cap="none" spc="0" normalizeH="0" baseline="0" noProof="0" dirty="0">
                  <a:ln>
                    <a:noFill/>
                  </a:ln>
                  <a:solidFill>
                    <a:srgbClr val="04437D"/>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中，提高深度迁移的</a:t>
              </a:r>
              <a:r>
                <a:rPr kumimoji="0" lang="zh-CN" altLang="en-US" sz="1600" b="1" i="0" u="none" strike="noStrike" kern="1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鉴别性</a:t>
              </a:r>
              <a:r>
                <a:rPr kumimoji="0" lang="zh-CN" altLang="en-US" sz="1600" b="1" i="0" u="none" strike="noStrike" kern="100" cap="none" spc="0" normalizeH="0" baseline="0" noProof="0" dirty="0">
                  <a:ln>
                    <a:noFill/>
                  </a:ln>
                  <a:solidFill>
                    <a:srgbClr val="04437D"/>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a:t>
              </a:r>
              <a:endParaRPr kumimoji="0" lang="en-US" altLang="zh-CN" sz="1600" b="1" i="0" u="none" strike="noStrike" kern="100" cap="none" spc="0" normalizeH="0" baseline="0" noProof="0" dirty="0">
                <a:ln>
                  <a:noFill/>
                </a:ln>
                <a:solidFill>
                  <a:srgbClr val="04437D"/>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42" name="矩形: 圆角 41">
              <a:extLst>
                <a:ext uri="{FF2B5EF4-FFF2-40B4-BE49-F238E27FC236}">
                  <a16:creationId xmlns:a16="http://schemas.microsoft.com/office/drawing/2014/main" id="{B488B37A-AEFC-79C6-F6E9-FB2E134B8A91}"/>
                </a:ext>
              </a:extLst>
            </p:cNvPr>
            <p:cNvSpPr/>
            <p:nvPr/>
          </p:nvSpPr>
          <p:spPr bwMode="auto">
            <a:xfrm>
              <a:off x="9001056" y="4152041"/>
              <a:ext cx="1986962" cy="923330"/>
            </a:xfrm>
            <a:prstGeom prst="roundRect">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grpSp>
      <p:grpSp>
        <p:nvGrpSpPr>
          <p:cNvPr id="10" name="组合 9">
            <a:extLst>
              <a:ext uri="{FF2B5EF4-FFF2-40B4-BE49-F238E27FC236}">
                <a16:creationId xmlns:a16="http://schemas.microsoft.com/office/drawing/2014/main" id="{31527F23-EC18-1221-50A4-7E0B2EEA0B67}"/>
              </a:ext>
            </a:extLst>
          </p:cNvPr>
          <p:cNvGrpSpPr/>
          <p:nvPr/>
        </p:nvGrpSpPr>
        <p:grpSpPr>
          <a:xfrm>
            <a:off x="268357" y="2594585"/>
            <a:ext cx="10393522" cy="1365425"/>
            <a:chOff x="272415" y="1688762"/>
            <a:chExt cx="10393522" cy="1365425"/>
          </a:xfrm>
        </p:grpSpPr>
        <p:sp>
          <p:nvSpPr>
            <p:cNvPr id="2" name="矩形: 圆角 1">
              <a:extLst>
                <a:ext uri="{FF2B5EF4-FFF2-40B4-BE49-F238E27FC236}">
                  <a16:creationId xmlns:a16="http://schemas.microsoft.com/office/drawing/2014/main" id="{55F65FA3-3EC9-AB56-6258-B798F0B19401}"/>
                </a:ext>
              </a:extLst>
            </p:cNvPr>
            <p:cNvSpPr/>
            <p:nvPr/>
          </p:nvSpPr>
          <p:spPr bwMode="auto">
            <a:xfrm>
              <a:off x="272415" y="1698049"/>
              <a:ext cx="4660070" cy="1356138"/>
            </a:xfrm>
            <a:prstGeom prst="roundRect">
              <a:avLst/>
            </a:prstGeom>
            <a:noFill/>
            <a:ln w="38100" cap="flat" cmpd="sng" algn="ctr">
              <a:solidFill>
                <a:schemeClr val="accent2">
                  <a:lumMod val="60000"/>
                  <a:lumOff val="40000"/>
                </a:schemeClr>
              </a:solidFill>
              <a:prstDash val="sysDash"/>
              <a:round/>
              <a:headEnd type="none" w="med" len="med"/>
              <a:tailEnd type="none" w="med" len="med"/>
            </a:ln>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19" name="文本框 18">
              <a:extLst>
                <a:ext uri="{FF2B5EF4-FFF2-40B4-BE49-F238E27FC236}">
                  <a16:creationId xmlns:a16="http://schemas.microsoft.com/office/drawing/2014/main" id="{769E3A41-4E7D-8740-A667-67213956AE15}"/>
                </a:ext>
              </a:extLst>
            </p:cNvPr>
            <p:cNvSpPr txBox="1"/>
            <p:nvPr/>
          </p:nvSpPr>
          <p:spPr>
            <a:xfrm>
              <a:off x="475188" y="1868285"/>
              <a:ext cx="2201552"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00" cap="none" spc="0" normalizeH="0" baseline="0" noProof="0" dirty="0">
                  <a:ln>
                    <a:noFill/>
                  </a:ln>
                  <a:solidFill>
                    <a:srgbClr val="04437D"/>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轴承故障信号包含</a:t>
              </a:r>
              <a:r>
                <a:rPr kumimoji="0" lang="zh-CN" altLang="en-US" sz="1600" b="1" i="0" u="none" strike="noStrike" kern="1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大量复杂噪声</a:t>
              </a:r>
              <a:r>
                <a:rPr kumimoji="0" lang="zh-CN" altLang="en-US" sz="1600" b="1" i="0" u="none" strike="noStrike" kern="10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a:t>
              </a:r>
              <a:r>
                <a:rPr kumimoji="0" lang="zh-CN" altLang="en-US" sz="1600" b="1" i="0" u="none" strike="noStrike" kern="100" cap="none" spc="0" normalizeH="0" baseline="0" noProof="0" dirty="0">
                  <a:ln>
                    <a:noFill/>
                  </a:ln>
                  <a:solidFill>
                    <a:srgbClr val="04437D"/>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现有的</a:t>
              </a:r>
              <a:r>
                <a:rPr kumimoji="0" lang="zh-CN" altLang="en-US" sz="1600" b="1" i="0" u="none" strike="noStrike" kern="100" cap="none" spc="0" normalizeH="0" baseline="0" noProof="0" dirty="0">
                  <a:ln>
                    <a:noFill/>
                  </a:ln>
                  <a:solidFill>
                    <a:srgbClr val="00447C"/>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迁移模型</a:t>
              </a:r>
              <a:r>
                <a:rPr kumimoji="0" lang="zh-CN" altLang="en-US" sz="1600" b="1" i="0" u="none" strike="noStrike" kern="1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抗噪能力差</a:t>
              </a:r>
              <a:r>
                <a:rPr kumimoji="0" lang="zh-CN" altLang="en-US" sz="2000" b="1" i="0" u="none" strike="noStrike" kern="100" cap="none" spc="0" normalizeH="0" baseline="0" noProof="0" dirty="0">
                  <a:ln>
                    <a:noFill/>
                  </a:ln>
                  <a:solidFill>
                    <a:srgbClr val="04437D"/>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a:t>
              </a:r>
              <a:endParaRPr kumimoji="0" lang="en-US" altLang="zh-CN" sz="2000" b="1" i="0" u="none" strike="noStrike" kern="10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20" name="文本框 19">
              <a:extLst>
                <a:ext uri="{FF2B5EF4-FFF2-40B4-BE49-F238E27FC236}">
                  <a16:creationId xmlns:a16="http://schemas.microsoft.com/office/drawing/2014/main" id="{3108D569-596C-483B-F718-EBDCB2C6B605}"/>
                </a:ext>
              </a:extLst>
            </p:cNvPr>
            <p:cNvSpPr txBox="1"/>
            <p:nvPr/>
          </p:nvSpPr>
          <p:spPr>
            <a:xfrm>
              <a:off x="2763518" y="1909248"/>
              <a:ext cx="202003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回归算法</a:t>
              </a:r>
              <a:r>
                <a:rPr kumimoji="0" lang="zh-CN" altLang="en-US" sz="1600" b="1" i="0" u="none" strike="noStrike" kern="100" cap="none" spc="0" normalizeH="0" baseline="0" noProof="0" dirty="0">
                  <a:ln>
                    <a:noFill/>
                  </a:ln>
                  <a:solidFill>
                    <a:srgbClr val="04437D"/>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受限于二进制标签矩阵，子空间变换的</a:t>
              </a:r>
              <a:r>
                <a:rPr kumimoji="0" lang="zh-CN" altLang="en-US" sz="1600" b="1" i="0" u="none" strike="noStrike" kern="1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自由度低</a:t>
              </a:r>
              <a:r>
                <a:rPr kumimoji="0" lang="zh-CN" altLang="en-US" sz="1600" b="1" i="0" u="none" strike="noStrike" kern="100" cap="none" spc="0" normalizeH="0" baseline="0" noProof="0" dirty="0">
                  <a:ln>
                    <a:noFill/>
                  </a:ln>
                  <a:solidFill>
                    <a:srgbClr val="00447C"/>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a:t>
              </a:r>
              <a:endParaRPr kumimoji="0" lang="en-US" altLang="zh-CN" sz="1600" b="1" i="0" u="none" strike="noStrike" kern="100" cap="none" spc="0" normalizeH="0" baseline="0" noProof="0" dirty="0">
                <a:ln>
                  <a:noFill/>
                </a:ln>
                <a:solidFill>
                  <a:srgbClr val="00447C"/>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3" name="矩形: 圆角 2">
              <a:extLst>
                <a:ext uri="{FF2B5EF4-FFF2-40B4-BE49-F238E27FC236}">
                  <a16:creationId xmlns:a16="http://schemas.microsoft.com/office/drawing/2014/main" id="{BD9C90E5-F0C6-496C-E628-271811FC4B06}"/>
                </a:ext>
              </a:extLst>
            </p:cNvPr>
            <p:cNvSpPr/>
            <p:nvPr/>
          </p:nvSpPr>
          <p:spPr bwMode="auto">
            <a:xfrm>
              <a:off x="384512" y="1815116"/>
              <a:ext cx="2201552" cy="1095209"/>
            </a:xfrm>
            <a:prstGeom prst="roundRect">
              <a:avLst/>
            </a:prstGeom>
            <a:noFill/>
            <a:ln w="28575" cap="flat" cmpd="sng" algn="ctr">
              <a:solidFill>
                <a:srgbClr val="FFC000"/>
              </a:solidFill>
              <a:prstDash val="sysDash"/>
              <a:round/>
              <a:headEnd type="none" w="med" len="med"/>
              <a:tailEnd type="none" w="med" len="med"/>
            </a:ln>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grpSp>
          <p:nvGrpSpPr>
            <p:cNvPr id="46" name="组合 45">
              <a:extLst>
                <a:ext uri="{FF2B5EF4-FFF2-40B4-BE49-F238E27FC236}">
                  <a16:creationId xmlns:a16="http://schemas.microsoft.com/office/drawing/2014/main" id="{518992C2-1708-F2CB-0049-BCA1372906E8}"/>
                </a:ext>
              </a:extLst>
            </p:cNvPr>
            <p:cNvGrpSpPr/>
            <p:nvPr/>
          </p:nvGrpSpPr>
          <p:grpSpPr>
            <a:xfrm>
              <a:off x="5913385" y="1888387"/>
              <a:ext cx="2140664" cy="923330"/>
              <a:chOff x="6505129" y="1868285"/>
              <a:chExt cx="2140664" cy="923330"/>
            </a:xfrm>
          </p:grpSpPr>
          <p:sp>
            <p:nvSpPr>
              <p:cNvPr id="17" name="矩形: 圆角 16">
                <a:extLst>
                  <a:ext uri="{FF2B5EF4-FFF2-40B4-BE49-F238E27FC236}">
                    <a16:creationId xmlns:a16="http://schemas.microsoft.com/office/drawing/2014/main" id="{1C9D6CD2-9200-A399-6D88-A96E94D74383}"/>
                  </a:ext>
                </a:extLst>
              </p:cNvPr>
              <p:cNvSpPr/>
              <p:nvPr/>
            </p:nvSpPr>
            <p:spPr bwMode="auto">
              <a:xfrm>
                <a:off x="6505129" y="1868285"/>
                <a:ext cx="2103923" cy="923330"/>
              </a:xfrm>
              <a:prstGeom prst="roundRect">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24" name="文本框 23">
                <a:extLst>
                  <a:ext uri="{FF2B5EF4-FFF2-40B4-BE49-F238E27FC236}">
                    <a16:creationId xmlns:a16="http://schemas.microsoft.com/office/drawing/2014/main" id="{3DFF5D9D-1064-7664-7FBD-6AF15989847F}"/>
                  </a:ext>
                </a:extLst>
              </p:cNvPr>
              <p:cNvSpPr txBox="1"/>
              <p:nvPr/>
            </p:nvSpPr>
            <p:spPr>
              <a:xfrm>
                <a:off x="6541871" y="1938978"/>
                <a:ext cx="210392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00" cap="none" spc="0" normalizeH="0" baseline="0" noProof="0" dirty="0">
                    <a:ln>
                      <a:noFill/>
                    </a:ln>
                    <a:solidFill>
                      <a:srgbClr val="04437D"/>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建模</a:t>
                </a:r>
                <a:r>
                  <a:rPr kumimoji="0" lang="zh-CN" altLang="en-US" sz="1600" b="1" i="0" u="none" strike="noStrike" kern="1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多个类型的噪声</a:t>
                </a:r>
                <a:r>
                  <a:rPr kumimoji="0" lang="zh-CN" altLang="en-US" sz="1600" b="1" i="0" u="none" strike="noStrike" kern="100" cap="none" spc="0" normalizeH="0" baseline="0" noProof="0" dirty="0">
                    <a:ln>
                      <a:noFill/>
                    </a:ln>
                    <a:solidFill>
                      <a:srgbClr val="04437D"/>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矩阵，增强模型对数据中</a:t>
                </a:r>
                <a:r>
                  <a:rPr kumimoji="0" lang="zh-CN" altLang="en-US" sz="1600" b="1" i="0" u="none" strike="noStrike" kern="1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噪声的鲁棒性</a:t>
                </a:r>
                <a:r>
                  <a:rPr kumimoji="0" lang="zh-CN" altLang="en-US" sz="1600" b="1" i="0" u="none" strike="noStrike" kern="100" cap="none" spc="0" normalizeH="0" baseline="0" noProof="0" dirty="0">
                    <a:ln>
                      <a:noFill/>
                    </a:ln>
                    <a:solidFill>
                      <a:srgbClr val="04437D"/>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a:t>
                </a:r>
                <a:endParaRPr kumimoji="0" lang="en-US" altLang="zh-CN" sz="1600" b="1" i="0" u="none" strike="noStrike" kern="100" cap="none" spc="0" normalizeH="0" baseline="0" noProof="0" dirty="0">
                  <a:ln>
                    <a:noFill/>
                  </a:ln>
                  <a:solidFill>
                    <a:srgbClr val="04437D"/>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endParaRPr>
              </a:p>
            </p:txBody>
          </p:sp>
        </p:grpSp>
        <p:sp>
          <p:nvSpPr>
            <p:cNvPr id="18" name="矩形: 圆角 17">
              <a:extLst>
                <a:ext uri="{FF2B5EF4-FFF2-40B4-BE49-F238E27FC236}">
                  <a16:creationId xmlns:a16="http://schemas.microsoft.com/office/drawing/2014/main" id="{2E9D09E8-7127-DC7E-CA4B-6599B00B30C2}"/>
                </a:ext>
              </a:extLst>
            </p:cNvPr>
            <p:cNvSpPr/>
            <p:nvPr/>
          </p:nvSpPr>
          <p:spPr bwMode="auto">
            <a:xfrm>
              <a:off x="5727851" y="1688762"/>
              <a:ext cx="4938086" cy="1356138"/>
            </a:xfrm>
            <a:prstGeom prst="roundRect">
              <a:avLst/>
            </a:prstGeom>
            <a:noFill/>
            <a:ln w="38100" cap="flat" cmpd="sng" algn="ctr">
              <a:solidFill>
                <a:srgbClr val="04437D"/>
              </a:solidFill>
              <a:prstDash val="sysDash"/>
              <a:round/>
              <a:headEnd type="none" w="med" len="med"/>
              <a:tailEnd type="none" w="med" len="med"/>
            </a:ln>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33" name="矩形: 圆角 32">
              <a:extLst>
                <a:ext uri="{FF2B5EF4-FFF2-40B4-BE49-F238E27FC236}">
                  <a16:creationId xmlns:a16="http://schemas.microsoft.com/office/drawing/2014/main" id="{66548714-AC9F-040D-AABF-2EE155BB286B}"/>
                </a:ext>
              </a:extLst>
            </p:cNvPr>
            <p:cNvSpPr/>
            <p:nvPr/>
          </p:nvSpPr>
          <p:spPr bwMode="auto">
            <a:xfrm>
              <a:off x="2730429" y="1819476"/>
              <a:ext cx="2053126" cy="1095209"/>
            </a:xfrm>
            <a:prstGeom prst="roundRect">
              <a:avLst/>
            </a:prstGeom>
            <a:noFill/>
            <a:ln w="28575" cap="flat" cmpd="sng" algn="ctr">
              <a:solidFill>
                <a:srgbClr val="FFC000"/>
              </a:solidFill>
              <a:prstDash val="sysDash"/>
              <a:round/>
              <a:headEnd type="none" w="med" len="med"/>
              <a:tailEnd type="none" w="med" len="med"/>
            </a:ln>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grpSp>
          <p:nvGrpSpPr>
            <p:cNvPr id="47" name="组合 46">
              <a:extLst>
                <a:ext uri="{FF2B5EF4-FFF2-40B4-BE49-F238E27FC236}">
                  <a16:creationId xmlns:a16="http://schemas.microsoft.com/office/drawing/2014/main" id="{44CD1893-C45A-6D4B-041B-8124C8CF2206}"/>
                </a:ext>
              </a:extLst>
            </p:cNvPr>
            <p:cNvGrpSpPr/>
            <p:nvPr/>
          </p:nvGrpSpPr>
          <p:grpSpPr>
            <a:xfrm>
              <a:off x="8440893" y="1885873"/>
              <a:ext cx="1962410" cy="923330"/>
              <a:chOff x="9091525" y="1863081"/>
              <a:chExt cx="1962410" cy="923330"/>
            </a:xfrm>
          </p:grpSpPr>
          <p:sp>
            <p:nvSpPr>
              <p:cNvPr id="8" name="文本框 7">
                <a:extLst>
                  <a:ext uri="{FF2B5EF4-FFF2-40B4-BE49-F238E27FC236}">
                    <a16:creationId xmlns:a16="http://schemas.microsoft.com/office/drawing/2014/main" id="{704CD839-8702-F9ED-4B4D-B44A1CC770A2}"/>
                  </a:ext>
                </a:extLst>
              </p:cNvPr>
              <p:cNvSpPr txBox="1"/>
              <p:nvPr/>
            </p:nvSpPr>
            <p:spPr>
              <a:xfrm>
                <a:off x="9153715" y="1900201"/>
                <a:ext cx="190022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00" cap="none" spc="0" normalizeH="0" baseline="0" noProof="0" dirty="0">
                    <a:ln>
                      <a:noFill/>
                    </a:ln>
                    <a:solidFill>
                      <a:srgbClr val="04437D"/>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从样本</a:t>
                </a:r>
                <a:r>
                  <a:rPr kumimoji="0" lang="zh-CN" altLang="en-US" sz="1600" b="1" i="0" u="none" strike="noStrike" kern="1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中直接学习标签矩阵</a:t>
                </a:r>
                <a:r>
                  <a:rPr kumimoji="0" lang="zh-CN" altLang="en-US" sz="1600" b="1" i="0" u="none" strike="noStrike" kern="100" cap="none" spc="0" normalizeH="0" baseline="0" noProof="0" dirty="0">
                    <a:ln>
                      <a:noFill/>
                    </a:ln>
                    <a:solidFill>
                      <a:srgbClr val="04437D"/>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，增强回归算法的</a:t>
                </a:r>
                <a:r>
                  <a:rPr kumimoji="0" lang="zh-CN" altLang="en-US" sz="1600" b="1" i="0" u="none" strike="noStrike" kern="1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自由度</a:t>
                </a:r>
                <a:r>
                  <a:rPr kumimoji="0" lang="zh-CN" altLang="en-US" sz="1600" b="1" i="0" u="none" strike="noStrike" kern="100" cap="none" spc="0" normalizeH="0" baseline="0" noProof="0" dirty="0">
                    <a:ln>
                      <a:noFill/>
                    </a:ln>
                    <a:solidFill>
                      <a:srgbClr val="00447C"/>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a:t>
                </a:r>
                <a:endParaRPr kumimoji="0" lang="en-US" altLang="zh-CN" sz="1600" b="1" i="0" u="none" strike="noStrike" kern="100" cap="none" spc="0" normalizeH="0" baseline="0" noProof="0" dirty="0">
                  <a:ln>
                    <a:noFill/>
                  </a:ln>
                  <a:solidFill>
                    <a:srgbClr val="00447C"/>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45" name="矩形: 圆角 44">
                <a:extLst>
                  <a:ext uri="{FF2B5EF4-FFF2-40B4-BE49-F238E27FC236}">
                    <a16:creationId xmlns:a16="http://schemas.microsoft.com/office/drawing/2014/main" id="{82DCBFEC-066F-7619-1995-FA26ED39A16D}"/>
                  </a:ext>
                </a:extLst>
              </p:cNvPr>
              <p:cNvSpPr/>
              <p:nvPr/>
            </p:nvSpPr>
            <p:spPr bwMode="auto">
              <a:xfrm>
                <a:off x="9091525" y="1863081"/>
                <a:ext cx="1962410" cy="923330"/>
              </a:xfrm>
              <a:prstGeom prst="roundRect">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grpSp>
      </p:grpSp>
      <p:sp>
        <p:nvSpPr>
          <p:cNvPr id="14" name="文本框 13">
            <a:extLst>
              <a:ext uri="{FF2B5EF4-FFF2-40B4-BE49-F238E27FC236}">
                <a16:creationId xmlns:a16="http://schemas.microsoft.com/office/drawing/2014/main" id="{5EE03465-7673-AA53-B980-CFB0BD4CC410}"/>
              </a:ext>
            </a:extLst>
          </p:cNvPr>
          <p:cNvSpPr txBox="1"/>
          <p:nvPr/>
        </p:nvSpPr>
        <p:spPr>
          <a:xfrm>
            <a:off x="518117" y="1092884"/>
            <a:ext cx="10855903" cy="430887"/>
          </a:xfrm>
          <a:prstGeom prst="rect">
            <a:avLst/>
          </a:prstGeom>
          <a:noFill/>
        </p:spPr>
        <p:txBody>
          <a:bodyPr wrap="square">
            <a:spAutoFit/>
          </a:bodyPr>
          <a:lstStyle/>
          <a:p>
            <a:r>
              <a:rPr lang="zh-CN" altLang="en-US" sz="2200" b="1" dirty="0">
                <a:solidFill>
                  <a:srgbClr val="FF0000"/>
                </a:solidFill>
                <a:effectLst/>
                <a:latin typeface="微软雅黑" panose="020B0503020204020204" pitchFamily="34" charset="-122"/>
                <a:ea typeface="微软雅黑" panose="020B0503020204020204" pitchFamily="34" charset="-122"/>
              </a:rPr>
              <a:t>聚焦</a:t>
            </a:r>
            <a:r>
              <a:rPr lang="zh-CN" altLang="en-US" sz="2200" b="1" dirty="0">
                <a:solidFill>
                  <a:srgbClr val="00447C"/>
                </a:solidFill>
                <a:effectLst/>
                <a:latin typeface="微软雅黑" panose="020B0503020204020204" pitchFamily="34" charset="-122"/>
                <a:ea typeface="微软雅黑" panose="020B0503020204020204" pitchFamily="34" charset="-122"/>
              </a:rPr>
              <a:t>轴承故障诊断关键技术，</a:t>
            </a:r>
            <a:r>
              <a:rPr lang="zh-CN" altLang="en-US" sz="2200" b="1" dirty="0">
                <a:solidFill>
                  <a:srgbClr val="FF0000"/>
                </a:solidFill>
                <a:effectLst/>
                <a:latin typeface="微软雅黑" panose="020B0503020204020204" pitchFamily="34" charset="-122"/>
                <a:ea typeface="微软雅黑" panose="020B0503020204020204" pitchFamily="34" charset="-122"/>
              </a:rPr>
              <a:t>建立</a:t>
            </a:r>
            <a:r>
              <a:rPr lang="zh-CN" altLang="en-US" sz="2200" b="1" dirty="0">
                <a:solidFill>
                  <a:srgbClr val="00447C"/>
                </a:solidFill>
                <a:effectLst/>
                <a:latin typeface="微软雅黑" panose="020B0503020204020204" pitchFamily="34" charset="-122"/>
                <a:ea typeface="微软雅黑" panose="020B0503020204020204" pitchFamily="34" charset="-122"/>
              </a:rPr>
              <a:t>迁移学习新方法，</a:t>
            </a:r>
            <a:r>
              <a:rPr lang="zh-CN" altLang="en-US" sz="2200" b="1" dirty="0">
                <a:solidFill>
                  <a:srgbClr val="FF0000"/>
                </a:solidFill>
                <a:effectLst/>
                <a:latin typeface="微软雅黑" panose="020B0503020204020204" pitchFamily="34" charset="-122"/>
                <a:ea typeface="微软雅黑" panose="020B0503020204020204" pitchFamily="34" charset="-122"/>
              </a:rPr>
              <a:t>解决</a:t>
            </a:r>
            <a:r>
              <a:rPr lang="zh-CN" altLang="en-US" sz="2200" b="1" dirty="0">
                <a:solidFill>
                  <a:srgbClr val="00447C"/>
                </a:solidFill>
                <a:effectLst/>
                <a:latin typeface="微软雅黑" panose="020B0503020204020204" pitchFamily="34" charset="-122"/>
                <a:ea typeface="微软雅黑" panose="020B0503020204020204" pitchFamily="34" charset="-122"/>
              </a:rPr>
              <a:t>跨工况故障识别问题。</a:t>
            </a:r>
            <a:endParaRPr lang="zh-CN" altLang="en-US" sz="2200" b="1" dirty="0">
              <a:latin typeface="微软雅黑" panose="020B0503020204020204" pitchFamily="34" charset="-122"/>
              <a:ea typeface="微软雅黑" panose="020B0503020204020204" pitchFamily="34" charset="-122"/>
            </a:endParaRPr>
          </a:p>
        </p:txBody>
      </p:sp>
      <p:sp>
        <p:nvSpPr>
          <p:cNvPr id="13" name="箭头: 右 12">
            <a:extLst>
              <a:ext uri="{FF2B5EF4-FFF2-40B4-BE49-F238E27FC236}">
                <a16:creationId xmlns:a16="http://schemas.microsoft.com/office/drawing/2014/main" id="{57651781-0059-D584-EA0B-2EC6147EBFD7}"/>
              </a:ext>
            </a:extLst>
          </p:cNvPr>
          <p:cNvSpPr/>
          <p:nvPr/>
        </p:nvSpPr>
        <p:spPr bwMode="auto">
          <a:xfrm>
            <a:off x="5064449" y="4912203"/>
            <a:ext cx="523321" cy="484632"/>
          </a:xfrm>
          <a:prstGeom prst="rightArrow">
            <a:avLst/>
          </a:prstGeom>
          <a:noFill/>
          <a:ln w="38100" cap="flat" cmpd="sng" algn="ctr">
            <a:solidFill>
              <a:srgbClr val="00447C"/>
            </a:solid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16" name="箭头: 右 15">
            <a:extLst>
              <a:ext uri="{FF2B5EF4-FFF2-40B4-BE49-F238E27FC236}">
                <a16:creationId xmlns:a16="http://schemas.microsoft.com/office/drawing/2014/main" id="{94B7F628-40CC-D548-BB34-6932B90BB1B3}"/>
              </a:ext>
            </a:extLst>
          </p:cNvPr>
          <p:cNvSpPr/>
          <p:nvPr/>
        </p:nvSpPr>
        <p:spPr bwMode="auto">
          <a:xfrm>
            <a:off x="5075288" y="3153304"/>
            <a:ext cx="523321" cy="484632"/>
          </a:xfrm>
          <a:prstGeom prst="rightArrow">
            <a:avLst/>
          </a:prstGeom>
          <a:noFill/>
          <a:ln w="38100" cap="flat" cmpd="sng" algn="ctr">
            <a:solidFill>
              <a:srgbClr val="00447C"/>
            </a:solid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Tree>
    <p:extLst>
      <p:ext uri="{BB962C8B-B14F-4D97-AF65-F5344CB8AC3E}">
        <p14:creationId xmlns:p14="http://schemas.microsoft.com/office/powerpoint/2010/main" val="3574355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fld id="{89DB14B3-731A-4352-BC82-B1993596BD11}" type="slidenum">
              <a:rPr lang="zh-CN" altLang="en-US" smtClean="0"/>
              <a:pPr/>
              <a:t>6</a:t>
            </a:fld>
            <a:endParaRPr lang="zh-CN" altLang="en-US" dirty="0"/>
          </a:p>
        </p:txBody>
      </p:sp>
      <p:sp>
        <p:nvSpPr>
          <p:cNvPr id="8" name="文本框 7">
            <a:extLst>
              <a:ext uri="{FF2B5EF4-FFF2-40B4-BE49-F238E27FC236}">
                <a16:creationId xmlns:a16="http://schemas.microsoft.com/office/drawing/2014/main" id="{E745060F-5A38-4ABA-B45D-AE66BE54897E}"/>
              </a:ext>
            </a:extLst>
          </p:cNvPr>
          <p:cNvSpPr txBox="1"/>
          <p:nvPr/>
        </p:nvSpPr>
        <p:spPr>
          <a:xfrm>
            <a:off x="637185" y="170276"/>
            <a:ext cx="5794078" cy="743986"/>
          </a:xfrm>
          <a:prstGeom prst="rect">
            <a:avLst/>
          </a:prstGeom>
          <a:noFill/>
        </p:spPr>
        <p:txBody>
          <a:bodyPr wrap="square" rtlCol="0">
            <a:spAutoFit/>
          </a:bodyPr>
          <a:lstStyle>
            <a:defPPr>
              <a:defRPr lang="zh-CN"/>
            </a:defPPr>
            <a:lvl1pPr>
              <a:lnSpc>
                <a:spcPct val="200000"/>
              </a:lnSpc>
              <a:defRPr kumimoji="1">
                <a:latin typeface="Microsoft YaHei" panose="020B0503020204020204" pitchFamily="34" charset="-122"/>
                <a:ea typeface="Microsoft YaHei" panose="020B0503020204020204" pitchFamily="34" charset="-122"/>
              </a:defRPr>
            </a:lvl1pPr>
          </a:lstStyle>
          <a:p>
            <a:pPr>
              <a:lnSpc>
                <a:spcPct val="150000"/>
              </a:lnSpc>
            </a:pPr>
            <a:r>
              <a:rPr lang="zh-CN" altLang="en-US" sz="3200" b="1" dirty="0">
                <a:solidFill>
                  <a:srgbClr val="04437D"/>
                </a:solidFill>
              </a:rPr>
              <a:t>章节安排</a:t>
            </a:r>
            <a:endParaRPr lang="en-US" altLang="zh-CN" sz="3200" b="1" dirty="0">
              <a:solidFill>
                <a:srgbClr val="04437D"/>
              </a:solidFill>
            </a:endParaRPr>
          </a:p>
        </p:txBody>
      </p:sp>
      <p:sp>
        <p:nvSpPr>
          <p:cNvPr id="13" name="Rectangle 3">
            <a:extLst>
              <a:ext uri="{FF2B5EF4-FFF2-40B4-BE49-F238E27FC236}">
                <a16:creationId xmlns:a16="http://schemas.microsoft.com/office/drawing/2014/main" id="{E1679A4D-E94A-5F4E-A868-0A39BC8D38F1}"/>
              </a:ext>
            </a:extLst>
          </p:cNvPr>
          <p:cNvSpPr>
            <a:spLocks noChangeArrowheads="1"/>
          </p:cNvSpPr>
          <p:nvPr/>
        </p:nvSpPr>
        <p:spPr bwMode="auto">
          <a:xfrm>
            <a:off x="4852543" y="14075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96" name="图片 95">
            <a:extLst>
              <a:ext uri="{FF2B5EF4-FFF2-40B4-BE49-F238E27FC236}">
                <a16:creationId xmlns:a16="http://schemas.microsoft.com/office/drawing/2014/main" id="{C57660E1-D1AC-D70B-9BE0-7E23619EAA52}"/>
              </a:ext>
            </a:extLst>
          </p:cNvPr>
          <p:cNvPicPr>
            <a:picLocks noChangeAspect="1"/>
          </p:cNvPicPr>
          <p:nvPr/>
        </p:nvPicPr>
        <p:blipFill>
          <a:blip r:embed="rId3"/>
          <a:stretch>
            <a:fillRect/>
          </a:stretch>
        </p:blipFill>
        <p:spPr>
          <a:xfrm>
            <a:off x="1119964" y="1087832"/>
            <a:ext cx="8960442" cy="5153478"/>
          </a:xfrm>
          <a:prstGeom prst="rect">
            <a:avLst/>
          </a:prstGeom>
        </p:spPr>
      </p:pic>
    </p:spTree>
    <p:extLst>
      <p:ext uri="{BB962C8B-B14F-4D97-AF65-F5344CB8AC3E}">
        <p14:creationId xmlns:p14="http://schemas.microsoft.com/office/powerpoint/2010/main" val="2491936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54039" y="330650"/>
            <a:ext cx="1831947" cy="584775"/>
          </a:xfrm>
        </p:spPr>
        <p:txBody>
          <a:bodyPr/>
          <a:lstStyle/>
          <a:p>
            <a:r>
              <a:rPr lang="zh-CN" altLang="en-US" sz="3200" b="1" spc="600" dirty="0">
                <a:solidFill>
                  <a:srgbClr val="04437D"/>
                </a:solidFill>
                <a:latin typeface="Microsoft YaHei" panose="020B0503020204020204" pitchFamily="34" charset="-122"/>
                <a:ea typeface="Microsoft YaHei" panose="020B0503020204020204" pitchFamily="34" charset="-122"/>
                <a:cs typeface="SimHei" charset="-122"/>
              </a:rPr>
              <a:t>目录</a:t>
            </a:r>
          </a:p>
        </p:txBody>
      </p:sp>
      <p:sp>
        <p:nvSpPr>
          <p:cNvPr id="4" name="幻灯片编号占位符 3"/>
          <p:cNvSpPr>
            <a:spLocks noGrp="1"/>
          </p:cNvSpPr>
          <p:nvPr>
            <p:ph type="sldNum" sz="quarter" idx="12"/>
          </p:nvPr>
        </p:nvSpPr>
        <p:spPr/>
        <p:txBody>
          <a:bodyPr/>
          <a:lstStyle/>
          <a:p>
            <a:fld id="{89DB14B3-731A-4352-BC82-B1993596BD11}" type="slidenum">
              <a:rPr lang="zh-CN" altLang="en-US" smtClean="0"/>
              <a:pPr/>
              <a:t>7</a:t>
            </a:fld>
            <a:endParaRPr lang="zh-CN" altLang="en-US" dirty="0"/>
          </a:p>
        </p:txBody>
      </p:sp>
      <p:grpSp>
        <p:nvGrpSpPr>
          <p:cNvPr id="16" name="Group 544">
            <a:extLst>
              <a:ext uri="{FF2B5EF4-FFF2-40B4-BE49-F238E27FC236}">
                <a16:creationId xmlns:a16="http://schemas.microsoft.com/office/drawing/2014/main" id="{F5E557F3-0646-0332-57EC-FDE65E717A72}"/>
              </a:ext>
            </a:extLst>
          </p:cNvPr>
          <p:cNvGrpSpPr/>
          <p:nvPr/>
        </p:nvGrpSpPr>
        <p:grpSpPr bwMode="auto">
          <a:xfrm>
            <a:off x="1951893" y="1846387"/>
            <a:ext cx="6743700" cy="693071"/>
            <a:chOff x="871438" y="3030034"/>
            <a:chExt cx="9786143" cy="835025"/>
          </a:xfrm>
        </p:grpSpPr>
        <p:sp>
          <p:nvSpPr>
            <p:cNvPr id="17" name="Rectangle 1215">
              <a:extLst>
                <a:ext uri="{FF2B5EF4-FFF2-40B4-BE49-F238E27FC236}">
                  <a16:creationId xmlns:a16="http://schemas.microsoft.com/office/drawing/2014/main" id="{8766A458-2CFE-AE3B-0F38-A1D8F7A9E715}"/>
                </a:ext>
              </a:extLst>
            </p:cNvPr>
            <p:cNvSpPr>
              <a:spLocks noChangeArrowheads="1"/>
            </p:cNvSpPr>
            <p:nvPr/>
          </p:nvSpPr>
          <p:spPr bwMode="auto">
            <a:xfrm>
              <a:off x="871438" y="3030034"/>
              <a:ext cx="1303232" cy="835024"/>
            </a:xfrm>
            <a:prstGeom prst="rect">
              <a:avLst/>
            </a:prstGeom>
            <a:solidFill>
              <a:srgbClr val="00447C"/>
            </a:solidFill>
            <a:ln>
              <a:noFill/>
            </a:ln>
            <a:effectLst>
              <a:outerShdw dist="35920" dir="2700135" algn="ctr" rotWithShape="0">
                <a:srgbClr val="EEECE1"/>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424180" indent="-136525">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560705" indent="-136525">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698500" indent="-1397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11557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16129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20701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25273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Font typeface="Calibri" panose="020F0502020204030204" pitchFamily="34" charset="0"/>
                <a:buNone/>
              </a:pPr>
              <a:endParaRPr lang="zh-CN" altLang="en-US" sz="1800">
                <a:solidFill>
                  <a:srgbClr val="000000"/>
                </a:solidFill>
                <a:sym typeface="Arial" panose="020B0604020202090204" pitchFamily="34" charset="0"/>
              </a:endParaRPr>
            </a:p>
          </p:txBody>
        </p:sp>
        <p:sp>
          <p:nvSpPr>
            <p:cNvPr id="18" name="Rectangle 1217">
              <a:extLst>
                <a:ext uri="{FF2B5EF4-FFF2-40B4-BE49-F238E27FC236}">
                  <a16:creationId xmlns:a16="http://schemas.microsoft.com/office/drawing/2014/main" id="{3126CDDC-AC41-363F-9A33-2AA47AB7DA9D}"/>
                </a:ext>
              </a:extLst>
            </p:cNvPr>
            <p:cNvSpPr>
              <a:spLocks noChangeArrowheads="1"/>
            </p:cNvSpPr>
            <p:nvPr/>
          </p:nvSpPr>
          <p:spPr bwMode="auto">
            <a:xfrm>
              <a:off x="2363319" y="3030036"/>
              <a:ext cx="8294262" cy="835023"/>
            </a:xfrm>
            <a:prstGeom prst="rect">
              <a:avLst/>
            </a:prstGeom>
            <a:noFill/>
            <a:ln w="28575">
              <a:solidFill>
                <a:srgbClr val="00447C"/>
              </a:solid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Font typeface="Calibri" panose="020F0502020204030204" pitchFamily="34" charset="0"/>
                <a:buNone/>
              </a:pPr>
              <a:endParaRPr lang="zh-CN" altLang="en-US" sz="1800">
                <a:solidFill>
                  <a:srgbClr val="000000"/>
                </a:solidFill>
                <a:sym typeface="Arial" panose="020B0604020202090204" pitchFamily="34" charset="0"/>
              </a:endParaRPr>
            </a:p>
          </p:txBody>
        </p:sp>
        <p:sp>
          <p:nvSpPr>
            <p:cNvPr id="19" name="Rectangle 1219">
              <a:extLst>
                <a:ext uri="{FF2B5EF4-FFF2-40B4-BE49-F238E27FC236}">
                  <a16:creationId xmlns:a16="http://schemas.microsoft.com/office/drawing/2014/main" id="{1B6CFFB3-E14F-8D77-0336-16EB8303DA64}"/>
                </a:ext>
              </a:extLst>
            </p:cNvPr>
            <p:cNvSpPr>
              <a:spLocks noChangeArrowheads="1"/>
            </p:cNvSpPr>
            <p:nvPr/>
          </p:nvSpPr>
          <p:spPr bwMode="auto">
            <a:xfrm>
              <a:off x="1059163" y="3173443"/>
              <a:ext cx="930684" cy="523219"/>
            </a:xfrm>
            <a:prstGeom prst="rect">
              <a:avLst/>
            </a:prstGeom>
            <a:solidFill>
              <a:srgbClr val="00447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algn="ctr" eaLnBrk="1" hangingPunct="1">
                <a:lnSpc>
                  <a:spcPct val="100000"/>
                </a:lnSpc>
                <a:spcBef>
                  <a:spcPct val="50000"/>
                </a:spcBef>
                <a:spcAft>
                  <a:spcPct val="0"/>
                </a:spcAft>
                <a:buFont typeface="Calibri" panose="020F0502020204030204" pitchFamily="34" charset="0"/>
                <a:buNone/>
              </a:pPr>
              <a:r>
                <a:rPr lang="zh-CN" altLang="en-US" sz="2400" b="1" dirty="0">
                  <a:solidFill>
                    <a:srgbClr val="FFFFFF"/>
                  </a:solidFill>
                  <a:latin typeface="微软雅黑" panose="020B0503020204020204" pitchFamily="34" charset="-122"/>
                  <a:ea typeface="微软雅黑" panose="020B0503020204020204" pitchFamily="34" charset="-122"/>
                  <a:sym typeface="Arial" panose="020B0604020202090204" pitchFamily="34" charset="0"/>
                </a:rPr>
                <a:t>一</a:t>
              </a:r>
              <a:endParaRPr lang="zh-CN" altLang="zh-CN" sz="1600" dirty="0">
                <a:solidFill>
                  <a:srgbClr val="000000"/>
                </a:solidFill>
              </a:endParaRPr>
            </a:p>
          </p:txBody>
        </p:sp>
        <p:sp>
          <p:nvSpPr>
            <p:cNvPr id="20" name="Rectangle 1221">
              <a:extLst>
                <a:ext uri="{FF2B5EF4-FFF2-40B4-BE49-F238E27FC236}">
                  <a16:creationId xmlns:a16="http://schemas.microsoft.com/office/drawing/2014/main" id="{709EE915-772B-B7DC-B24B-1470100F3B85}"/>
                </a:ext>
              </a:extLst>
            </p:cNvPr>
            <p:cNvSpPr>
              <a:spLocks noChangeArrowheads="1"/>
            </p:cNvSpPr>
            <p:nvPr/>
          </p:nvSpPr>
          <p:spPr bwMode="auto">
            <a:xfrm>
              <a:off x="2917884" y="3257882"/>
              <a:ext cx="7492956" cy="44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a:lnSpc>
                  <a:spcPct val="90000"/>
                </a:lnSpc>
                <a:spcBef>
                  <a:spcPts val="900"/>
                </a:spcBef>
                <a:spcAft>
                  <a:spcPts val="150"/>
                </a:spcAft>
                <a:buClr>
                  <a:srgbClr val="0B4DA2"/>
                </a:buClr>
                <a:buSzPct val="100000"/>
                <a:buFont typeface="Calibri" panose="020F0502020204030204" pitchFamily="34" charset="0"/>
                <a:buChar char=" "/>
                <a:tabLst>
                  <a:tab pos="8521700" algn="r"/>
                </a:tabLst>
                <a:defRPr sz="3200">
                  <a:solidFill>
                    <a:srgbClr val="404040"/>
                  </a:solidFill>
                  <a:latin typeface="Calibri" panose="020F0502020204030204" pitchFamily="34" charset="0"/>
                  <a:ea typeface="宋体" panose="02010600030101010101" pitchFamily="2" charset="-122"/>
                </a:defRPr>
              </a:lvl1pPr>
              <a:lvl2pPr>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9pPr>
            </a:lstStyle>
            <a:p>
              <a:pPr marL="0" lvl="1" eaLnBrk="1" hangingPunct="1">
                <a:lnSpc>
                  <a:spcPct val="100000"/>
                </a:lnSpc>
                <a:spcBef>
                  <a:spcPct val="20000"/>
                </a:spcBef>
                <a:spcAft>
                  <a:spcPct val="0"/>
                </a:spcAft>
                <a:buFont typeface="Calibri" panose="020F0502020204030204" pitchFamily="34" charset="0"/>
                <a:buNone/>
              </a:pPr>
              <a:r>
                <a:rPr lang="zh-CN" altLang="en-US" sz="2400" b="1" dirty="0">
                  <a:solidFill>
                    <a:srgbClr val="04437D"/>
                  </a:solidFill>
                  <a:latin typeface="微软雅黑" panose="020B0503020204020204" pitchFamily="34" charset="-122"/>
                  <a:ea typeface="微软雅黑" panose="020B0503020204020204" pitchFamily="34" charset="-122"/>
                  <a:sym typeface="Arial" panose="020B0604020202090204" pitchFamily="34" charset="0"/>
                </a:rPr>
                <a:t>研究背景意义</a:t>
              </a:r>
            </a:p>
          </p:txBody>
        </p:sp>
      </p:grpSp>
      <p:grpSp>
        <p:nvGrpSpPr>
          <p:cNvPr id="3" name="Group 544">
            <a:extLst>
              <a:ext uri="{FF2B5EF4-FFF2-40B4-BE49-F238E27FC236}">
                <a16:creationId xmlns:a16="http://schemas.microsoft.com/office/drawing/2014/main" id="{B83E8C82-105F-4CA2-DBAC-B1591EF3A671}"/>
              </a:ext>
            </a:extLst>
          </p:cNvPr>
          <p:cNvGrpSpPr/>
          <p:nvPr/>
        </p:nvGrpSpPr>
        <p:grpSpPr bwMode="auto">
          <a:xfrm>
            <a:off x="1951893" y="2824509"/>
            <a:ext cx="6743700" cy="693071"/>
            <a:chOff x="871438" y="3030034"/>
            <a:chExt cx="9786143" cy="835025"/>
          </a:xfrm>
        </p:grpSpPr>
        <p:sp>
          <p:nvSpPr>
            <p:cNvPr id="5" name="Rectangle 1215">
              <a:extLst>
                <a:ext uri="{FF2B5EF4-FFF2-40B4-BE49-F238E27FC236}">
                  <a16:creationId xmlns:a16="http://schemas.microsoft.com/office/drawing/2014/main" id="{68CE9774-6C57-E5C1-127F-7AE04D5CCFB2}"/>
                </a:ext>
              </a:extLst>
            </p:cNvPr>
            <p:cNvSpPr>
              <a:spLocks noChangeArrowheads="1"/>
            </p:cNvSpPr>
            <p:nvPr/>
          </p:nvSpPr>
          <p:spPr bwMode="auto">
            <a:xfrm>
              <a:off x="871438" y="3030034"/>
              <a:ext cx="1303232" cy="835024"/>
            </a:xfrm>
            <a:prstGeom prst="rect">
              <a:avLst/>
            </a:prstGeom>
            <a:solidFill>
              <a:srgbClr val="00447C"/>
            </a:solidFill>
            <a:ln>
              <a:noFill/>
            </a:ln>
            <a:effectLst>
              <a:outerShdw dist="35920" dir="2700135" algn="ctr" rotWithShape="0">
                <a:srgbClr val="EEECE1"/>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424180" indent="-136525">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560705" indent="-136525">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698500" indent="-1397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11557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16129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20701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25273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Font typeface="Calibri" panose="020F0502020204030204" pitchFamily="34" charset="0"/>
                <a:buNone/>
              </a:pPr>
              <a:endParaRPr lang="zh-CN" altLang="en-US" sz="1800">
                <a:solidFill>
                  <a:srgbClr val="000000"/>
                </a:solidFill>
                <a:sym typeface="Arial" panose="020B0604020202090204" pitchFamily="34" charset="0"/>
              </a:endParaRPr>
            </a:p>
          </p:txBody>
        </p:sp>
        <p:sp>
          <p:nvSpPr>
            <p:cNvPr id="6" name="Rectangle 1217">
              <a:extLst>
                <a:ext uri="{FF2B5EF4-FFF2-40B4-BE49-F238E27FC236}">
                  <a16:creationId xmlns:a16="http://schemas.microsoft.com/office/drawing/2014/main" id="{C305F8FC-5B95-9F62-3002-0FED5D84E3F9}"/>
                </a:ext>
              </a:extLst>
            </p:cNvPr>
            <p:cNvSpPr>
              <a:spLocks noChangeArrowheads="1"/>
            </p:cNvSpPr>
            <p:nvPr/>
          </p:nvSpPr>
          <p:spPr bwMode="auto">
            <a:xfrm>
              <a:off x="2363319" y="3030036"/>
              <a:ext cx="8294262" cy="835023"/>
            </a:xfrm>
            <a:prstGeom prst="rect">
              <a:avLst/>
            </a:prstGeom>
            <a:noFill/>
            <a:ln w="28575">
              <a:solidFill>
                <a:srgbClr val="00447C"/>
              </a:solid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Font typeface="Calibri" panose="020F0502020204030204" pitchFamily="34" charset="0"/>
                <a:buNone/>
              </a:pPr>
              <a:endParaRPr lang="zh-CN" altLang="en-US" sz="1800">
                <a:solidFill>
                  <a:srgbClr val="000000"/>
                </a:solidFill>
                <a:sym typeface="Arial" panose="020B0604020202090204" pitchFamily="34" charset="0"/>
              </a:endParaRPr>
            </a:p>
          </p:txBody>
        </p:sp>
        <p:sp>
          <p:nvSpPr>
            <p:cNvPr id="7" name="Rectangle 1219">
              <a:extLst>
                <a:ext uri="{FF2B5EF4-FFF2-40B4-BE49-F238E27FC236}">
                  <a16:creationId xmlns:a16="http://schemas.microsoft.com/office/drawing/2014/main" id="{B3659831-49A8-E557-8BA3-07A67F84882A}"/>
                </a:ext>
              </a:extLst>
            </p:cNvPr>
            <p:cNvSpPr>
              <a:spLocks noChangeArrowheads="1"/>
            </p:cNvSpPr>
            <p:nvPr/>
          </p:nvSpPr>
          <p:spPr bwMode="auto">
            <a:xfrm>
              <a:off x="1059164" y="3173444"/>
              <a:ext cx="930684" cy="556223"/>
            </a:xfrm>
            <a:prstGeom prst="rect">
              <a:avLst/>
            </a:prstGeom>
            <a:solidFill>
              <a:srgbClr val="00447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algn="ctr" eaLnBrk="1" hangingPunct="1">
                <a:lnSpc>
                  <a:spcPct val="100000"/>
                </a:lnSpc>
                <a:spcBef>
                  <a:spcPct val="50000"/>
                </a:spcBef>
                <a:spcAft>
                  <a:spcPct val="0"/>
                </a:spcAft>
                <a:buFont typeface="Calibri" panose="020F0502020204030204" pitchFamily="34" charset="0"/>
                <a:buNone/>
              </a:pPr>
              <a:r>
                <a:rPr lang="zh-CN" altLang="en-US" sz="2400" b="1" dirty="0">
                  <a:solidFill>
                    <a:srgbClr val="FFFFFF"/>
                  </a:solidFill>
                  <a:latin typeface="微软雅黑" panose="020B0503020204020204" pitchFamily="34" charset="-122"/>
                  <a:ea typeface="微软雅黑" panose="020B0503020204020204" pitchFamily="34" charset="-122"/>
                  <a:sym typeface="Arial" panose="020B0604020202090204" pitchFamily="34" charset="0"/>
                </a:rPr>
                <a:t>二</a:t>
              </a:r>
              <a:endParaRPr lang="zh-CN" altLang="zh-CN" sz="1600" dirty="0">
                <a:solidFill>
                  <a:srgbClr val="000000"/>
                </a:solidFill>
              </a:endParaRPr>
            </a:p>
          </p:txBody>
        </p:sp>
        <p:sp>
          <p:nvSpPr>
            <p:cNvPr id="8" name="Rectangle 1221">
              <a:extLst>
                <a:ext uri="{FF2B5EF4-FFF2-40B4-BE49-F238E27FC236}">
                  <a16:creationId xmlns:a16="http://schemas.microsoft.com/office/drawing/2014/main" id="{7BBD55F3-A158-89F4-6D12-6CE7F7ACA5A1}"/>
                </a:ext>
              </a:extLst>
            </p:cNvPr>
            <p:cNvSpPr>
              <a:spLocks noChangeArrowheads="1"/>
            </p:cNvSpPr>
            <p:nvPr/>
          </p:nvSpPr>
          <p:spPr bwMode="auto">
            <a:xfrm>
              <a:off x="2917884" y="3257882"/>
              <a:ext cx="7492956" cy="44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a:lnSpc>
                  <a:spcPct val="90000"/>
                </a:lnSpc>
                <a:spcBef>
                  <a:spcPts val="900"/>
                </a:spcBef>
                <a:spcAft>
                  <a:spcPts val="150"/>
                </a:spcAft>
                <a:buClr>
                  <a:srgbClr val="0B4DA2"/>
                </a:buClr>
                <a:buSzPct val="100000"/>
                <a:buFont typeface="Calibri" panose="020F0502020204030204" pitchFamily="34" charset="0"/>
                <a:buChar char=" "/>
                <a:tabLst>
                  <a:tab pos="8521700" algn="r"/>
                </a:tabLst>
                <a:defRPr sz="3200">
                  <a:solidFill>
                    <a:srgbClr val="404040"/>
                  </a:solidFill>
                  <a:latin typeface="Calibri" panose="020F0502020204030204" pitchFamily="34" charset="0"/>
                  <a:ea typeface="宋体" panose="02010600030101010101" pitchFamily="2" charset="-122"/>
                </a:defRPr>
              </a:lvl1pPr>
              <a:lvl2pPr>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9pPr>
            </a:lstStyle>
            <a:p>
              <a:pPr marL="0" lvl="1" eaLnBrk="1" hangingPunct="1">
                <a:lnSpc>
                  <a:spcPct val="100000"/>
                </a:lnSpc>
                <a:spcBef>
                  <a:spcPct val="20000"/>
                </a:spcBef>
                <a:spcAft>
                  <a:spcPct val="0"/>
                </a:spcAft>
                <a:buFont typeface="Calibri" panose="020F0502020204030204" pitchFamily="34" charset="0"/>
                <a:buNone/>
              </a:pPr>
              <a:r>
                <a:rPr lang="zh-CN" altLang="en-US" sz="2400" b="1" dirty="0">
                  <a:solidFill>
                    <a:srgbClr val="FF0000"/>
                  </a:solidFill>
                  <a:latin typeface="微软雅黑" panose="020B0503020204020204" pitchFamily="34" charset="-122"/>
                  <a:ea typeface="微软雅黑" panose="020B0503020204020204" pitchFamily="34" charset="-122"/>
                  <a:sym typeface="Arial" panose="020B0604020202090204" pitchFamily="34" charset="0"/>
                </a:rPr>
                <a:t>主要研究内容</a:t>
              </a:r>
            </a:p>
          </p:txBody>
        </p:sp>
      </p:grpSp>
      <p:grpSp>
        <p:nvGrpSpPr>
          <p:cNvPr id="9" name="Group 544">
            <a:extLst>
              <a:ext uri="{FF2B5EF4-FFF2-40B4-BE49-F238E27FC236}">
                <a16:creationId xmlns:a16="http://schemas.microsoft.com/office/drawing/2014/main" id="{E57ACA71-37D3-ACBF-9357-AFE434AF5AD0}"/>
              </a:ext>
            </a:extLst>
          </p:cNvPr>
          <p:cNvGrpSpPr/>
          <p:nvPr/>
        </p:nvGrpSpPr>
        <p:grpSpPr bwMode="auto">
          <a:xfrm>
            <a:off x="1951893" y="3800896"/>
            <a:ext cx="6743700" cy="693071"/>
            <a:chOff x="871438" y="3030034"/>
            <a:chExt cx="9786143" cy="835025"/>
          </a:xfrm>
        </p:grpSpPr>
        <p:sp>
          <p:nvSpPr>
            <p:cNvPr id="10" name="Rectangle 1215">
              <a:extLst>
                <a:ext uri="{FF2B5EF4-FFF2-40B4-BE49-F238E27FC236}">
                  <a16:creationId xmlns:a16="http://schemas.microsoft.com/office/drawing/2014/main" id="{C798BF79-ECC6-19C7-EBC2-E644F73D8D3A}"/>
                </a:ext>
              </a:extLst>
            </p:cNvPr>
            <p:cNvSpPr>
              <a:spLocks noChangeArrowheads="1"/>
            </p:cNvSpPr>
            <p:nvPr/>
          </p:nvSpPr>
          <p:spPr bwMode="auto">
            <a:xfrm>
              <a:off x="871438" y="3030034"/>
              <a:ext cx="1303232" cy="835024"/>
            </a:xfrm>
            <a:prstGeom prst="rect">
              <a:avLst/>
            </a:prstGeom>
            <a:solidFill>
              <a:srgbClr val="00447C"/>
            </a:solidFill>
            <a:ln>
              <a:noFill/>
            </a:ln>
            <a:effectLst>
              <a:outerShdw dist="35920" dir="2700135" algn="ctr" rotWithShape="0">
                <a:srgbClr val="EEECE1"/>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424180" indent="-136525">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560705" indent="-136525">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698500" indent="-1397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11557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16129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20701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25273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Font typeface="Calibri" panose="020F0502020204030204" pitchFamily="34" charset="0"/>
                <a:buNone/>
              </a:pPr>
              <a:endParaRPr lang="zh-CN" altLang="en-US" sz="1800">
                <a:solidFill>
                  <a:srgbClr val="000000"/>
                </a:solidFill>
                <a:sym typeface="Arial" panose="020B0604020202090204" pitchFamily="34" charset="0"/>
              </a:endParaRPr>
            </a:p>
          </p:txBody>
        </p:sp>
        <p:sp>
          <p:nvSpPr>
            <p:cNvPr id="11" name="Rectangle 1217">
              <a:extLst>
                <a:ext uri="{FF2B5EF4-FFF2-40B4-BE49-F238E27FC236}">
                  <a16:creationId xmlns:a16="http://schemas.microsoft.com/office/drawing/2014/main" id="{0ECC13C4-79B1-EF0C-2342-5420E60B26B7}"/>
                </a:ext>
              </a:extLst>
            </p:cNvPr>
            <p:cNvSpPr>
              <a:spLocks noChangeArrowheads="1"/>
            </p:cNvSpPr>
            <p:nvPr/>
          </p:nvSpPr>
          <p:spPr bwMode="auto">
            <a:xfrm>
              <a:off x="2363319" y="3030036"/>
              <a:ext cx="8294262" cy="835023"/>
            </a:xfrm>
            <a:prstGeom prst="rect">
              <a:avLst/>
            </a:prstGeom>
            <a:noFill/>
            <a:ln w="28575">
              <a:solidFill>
                <a:srgbClr val="00447C"/>
              </a:solid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Font typeface="Calibri" panose="020F0502020204030204" pitchFamily="34" charset="0"/>
                <a:buNone/>
              </a:pPr>
              <a:endParaRPr lang="zh-CN" altLang="en-US" sz="1800">
                <a:solidFill>
                  <a:srgbClr val="000000"/>
                </a:solidFill>
                <a:sym typeface="Arial" panose="020B0604020202090204" pitchFamily="34" charset="0"/>
              </a:endParaRPr>
            </a:p>
          </p:txBody>
        </p:sp>
        <p:sp>
          <p:nvSpPr>
            <p:cNvPr id="12" name="Rectangle 1219">
              <a:extLst>
                <a:ext uri="{FF2B5EF4-FFF2-40B4-BE49-F238E27FC236}">
                  <a16:creationId xmlns:a16="http://schemas.microsoft.com/office/drawing/2014/main" id="{FFBEF454-4F20-9FD5-7E90-F58AF499B55B}"/>
                </a:ext>
              </a:extLst>
            </p:cNvPr>
            <p:cNvSpPr>
              <a:spLocks noChangeArrowheads="1"/>
            </p:cNvSpPr>
            <p:nvPr/>
          </p:nvSpPr>
          <p:spPr bwMode="auto">
            <a:xfrm>
              <a:off x="1059164" y="3173444"/>
              <a:ext cx="930684" cy="556223"/>
            </a:xfrm>
            <a:prstGeom prst="rect">
              <a:avLst/>
            </a:prstGeom>
            <a:solidFill>
              <a:srgbClr val="00447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algn="ctr" eaLnBrk="1" hangingPunct="1">
                <a:lnSpc>
                  <a:spcPct val="100000"/>
                </a:lnSpc>
                <a:spcBef>
                  <a:spcPct val="50000"/>
                </a:spcBef>
                <a:spcAft>
                  <a:spcPct val="0"/>
                </a:spcAft>
                <a:buFont typeface="Calibri" panose="020F0502020204030204" pitchFamily="34" charset="0"/>
                <a:buNone/>
              </a:pPr>
              <a:r>
                <a:rPr lang="zh-CN" altLang="en-US" sz="2400" b="1" dirty="0">
                  <a:solidFill>
                    <a:srgbClr val="FFFFFF"/>
                  </a:solidFill>
                  <a:latin typeface="微软雅黑" panose="020B0503020204020204" pitchFamily="34" charset="-122"/>
                  <a:ea typeface="微软雅黑" panose="020B0503020204020204" pitchFamily="34" charset="-122"/>
                  <a:sym typeface="Arial" panose="020B0604020202090204" pitchFamily="34" charset="0"/>
                </a:rPr>
                <a:t>三</a:t>
              </a:r>
              <a:endParaRPr lang="zh-CN" altLang="zh-CN" sz="1600" dirty="0">
                <a:solidFill>
                  <a:srgbClr val="000000"/>
                </a:solidFill>
              </a:endParaRPr>
            </a:p>
          </p:txBody>
        </p:sp>
        <p:sp>
          <p:nvSpPr>
            <p:cNvPr id="13" name="Rectangle 1221">
              <a:extLst>
                <a:ext uri="{FF2B5EF4-FFF2-40B4-BE49-F238E27FC236}">
                  <a16:creationId xmlns:a16="http://schemas.microsoft.com/office/drawing/2014/main" id="{170EF97B-83B2-6CC1-62DA-DE577960D938}"/>
                </a:ext>
              </a:extLst>
            </p:cNvPr>
            <p:cNvSpPr>
              <a:spLocks noChangeArrowheads="1"/>
            </p:cNvSpPr>
            <p:nvPr/>
          </p:nvSpPr>
          <p:spPr bwMode="auto">
            <a:xfrm>
              <a:off x="2917884" y="3257882"/>
              <a:ext cx="7492956" cy="44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a:lnSpc>
                  <a:spcPct val="90000"/>
                </a:lnSpc>
                <a:spcBef>
                  <a:spcPts val="900"/>
                </a:spcBef>
                <a:spcAft>
                  <a:spcPts val="150"/>
                </a:spcAft>
                <a:buClr>
                  <a:srgbClr val="0B4DA2"/>
                </a:buClr>
                <a:buSzPct val="100000"/>
                <a:buFont typeface="Calibri" panose="020F0502020204030204" pitchFamily="34" charset="0"/>
                <a:buChar char=" "/>
                <a:tabLst>
                  <a:tab pos="8521700" algn="r"/>
                </a:tabLst>
                <a:defRPr sz="3200">
                  <a:solidFill>
                    <a:srgbClr val="404040"/>
                  </a:solidFill>
                  <a:latin typeface="Calibri" panose="020F0502020204030204" pitchFamily="34" charset="0"/>
                  <a:ea typeface="宋体" panose="02010600030101010101" pitchFamily="2" charset="-122"/>
                </a:defRPr>
              </a:lvl1pPr>
              <a:lvl2pPr>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9pPr>
            </a:lstStyle>
            <a:p>
              <a:pPr marL="0" lvl="1" eaLnBrk="1" hangingPunct="1">
                <a:lnSpc>
                  <a:spcPct val="100000"/>
                </a:lnSpc>
                <a:spcBef>
                  <a:spcPct val="20000"/>
                </a:spcBef>
                <a:spcAft>
                  <a:spcPct val="0"/>
                </a:spcAft>
                <a:buFont typeface="Calibri" panose="020F0502020204030204" pitchFamily="34" charset="0"/>
                <a:buNone/>
              </a:pPr>
              <a:r>
                <a:rPr lang="zh-CN" altLang="en-US" sz="2400" b="1" dirty="0">
                  <a:solidFill>
                    <a:srgbClr val="04437D"/>
                  </a:solidFill>
                  <a:latin typeface="微软雅黑" panose="020B0503020204020204" pitchFamily="34" charset="-122"/>
                  <a:ea typeface="微软雅黑" panose="020B0503020204020204" pitchFamily="34" charset="-122"/>
                  <a:sym typeface="Arial" panose="020B0604020202090204" pitchFamily="34" charset="0"/>
                </a:rPr>
                <a:t>总结与展望</a:t>
              </a:r>
            </a:p>
          </p:txBody>
        </p:sp>
      </p:grpSp>
      <p:grpSp>
        <p:nvGrpSpPr>
          <p:cNvPr id="14" name="Group 544">
            <a:extLst>
              <a:ext uri="{FF2B5EF4-FFF2-40B4-BE49-F238E27FC236}">
                <a16:creationId xmlns:a16="http://schemas.microsoft.com/office/drawing/2014/main" id="{934E24F9-F129-A074-6DFD-3E63F4BA4347}"/>
              </a:ext>
            </a:extLst>
          </p:cNvPr>
          <p:cNvGrpSpPr/>
          <p:nvPr/>
        </p:nvGrpSpPr>
        <p:grpSpPr bwMode="auto">
          <a:xfrm>
            <a:off x="1951893" y="4779063"/>
            <a:ext cx="6743700" cy="693071"/>
            <a:chOff x="871438" y="3030034"/>
            <a:chExt cx="9786143" cy="835025"/>
          </a:xfrm>
        </p:grpSpPr>
        <p:sp>
          <p:nvSpPr>
            <p:cNvPr id="15" name="Rectangle 1215">
              <a:extLst>
                <a:ext uri="{FF2B5EF4-FFF2-40B4-BE49-F238E27FC236}">
                  <a16:creationId xmlns:a16="http://schemas.microsoft.com/office/drawing/2014/main" id="{ABAC1300-DDEA-1DF4-9C35-D3ADF1AD891A}"/>
                </a:ext>
              </a:extLst>
            </p:cNvPr>
            <p:cNvSpPr>
              <a:spLocks noChangeArrowheads="1"/>
            </p:cNvSpPr>
            <p:nvPr/>
          </p:nvSpPr>
          <p:spPr bwMode="auto">
            <a:xfrm>
              <a:off x="871438" y="3030034"/>
              <a:ext cx="1303232" cy="835024"/>
            </a:xfrm>
            <a:prstGeom prst="rect">
              <a:avLst/>
            </a:prstGeom>
            <a:solidFill>
              <a:srgbClr val="00447C"/>
            </a:solidFill>
            <a:ln>
              <a:noFill/>
            </a:ln>
            <a:effectLst>
              <a:outerShdw dist="35920" dir="2700135" algn="ctr" rotWithShape="0">
                <a:srgbClr val="EEECE1"/>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424180" indent="-136525">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560705" indent="-136525">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698500" indent="-1397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11557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16129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20701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2527300" indent="-1397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Font typeface="Calibri" panose="020F0502020204030204" pitchFamily="34" charset="0"/>
                <a:buNone/>
              </a:pPr>
              <a:endParaRPr lang="zh-CN" altLang="en-US" sz="1800">
                <a:solidFill>
                  <a:srgbClr val="000000"/>
                </a:solidFill>
                <a:sym typeface="Arial" panose="020B0604020202090204" pitchFamily="34" charset="0"/>
              </a:endParaRPr>
            </a:p>
          </p:txBody>
        </p:sp>
        <p:sp>
          <p:nvSpPr>
            <p:cNvPr id="21" name="Rectangle 1217">
              <a:extLst>
                <a:ext uri="{FF2B5EF4-FFF2-40B4-BE49-F238E27FC236}">
                  <a16:creationId xmlns:a16="http://schemas.microsoft.com/office/drawing/2014/main" id="{77215AEA-2415-4C70-3248-8D5B2C661C88}"/>
                </a:ext>
              </a:extLst>
            </p:cNvPr>
            <p:cNvSpPr>
              <a:spLocks noChangeArrowheads="1"/>
            </p:cNvSpPr>
            <p:nvPr/>
          </p:nvSpPr>
          <p:spPr bwMode="auto">
            <a:xfrm>
              <a:off x="2363319" y="3030036"/>
              <a:ext cx="8294262" cy="835023"/>
            </a:xfrm>
            <a:prstGeom prst="rect">
              <a:avLst/>
            </a:prstGeom>
            <a:noFill/>
            <a:ln w="28575">
              <a:solidFill>
                <a:srgbClr val="00447C"/>
              </a:solid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Font typeface="Calibri" panose="020F0502020204030204" pitchFamily="34" charset="0"/>
                <a:buNone/>
              </a:pPr>
              <a:endParaRPr lang="zh-CN" altLang="en-US" sz="1800">
                <a:solidFill>
                  <a:srgbClr val="000000"/>
                </a:solidFill>
                <a:sym typeface="Arial" panose="020B0604020202090204" pitchFamily="34" charset="0"/>
              </a:endParaRPr>
            </a:p>
          </p:txBody>
        </p:sp>
        <p:sp>
          <p:nvSpPr>
            <p:cNvPr id="22" name="Rectangle 1219">
              <a:extLst>
                <a:ext uri="{FF2B5EF4-FFF2-40B4-BE49-F238E27FC236}">
                  <a16:creationId xmlns:a16="http://schemas.microsoft.com/office/drawing/2014/main" id="{158719CF-61FC-A3FE-A27D-5D4EC99C0E90}"/>
                </a:ext>
              </a:extLst>
            </p:cNvPr>
            <p:cNvSpPr>
              <a:spLocks noChangeArrowheads="1"/>
            </p:cNvSpPr>
            <p:nvPr/>
          </p:nvSpPr>
          <p:spPr bwMode="auto">
            <a:xfrm>
              <a:off x="1059164" y="3173444"/>
              <a:ext cx="930684" cy="556223"/>
            </a:xfrm>
            <a:prstGeom prst="rect">
              <a:avLst/>
            </a:prstGeom>
            <a:solidFill>
              <a:srgbClr val="00447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900"/>
                </a:spcBef>
                <a:spcAft>
                  <a:spcPts val="150"/>
                </a:spcAft>
                <a:buClr>
                  <a:srgbClr val="0B4DA2"/>
                </a:buClr>
                <a:buSzPct val="100000"/>
                <a:buFont typeface="Calibri" panose="020F0502020204030204" pitchFamily="34" charset="0"/>
                <a:buChar char=" "/>
                <a:defRPr sz="3200">
                  <a:solidFill>
                    <a:srgbClr val="404040"/>
                  </a:solidFill>
                  <a:latin typeface="Calibri" panose="020F0502020204030204" pitchFamily="34" charset="0"/>
                  <a:ea typeface="宋体" panose="02010600030101010101" pitchFamily="2" charset="-122"/>
                </a:defRPr>
              </a:lvl1pPr>
              <a:lvl2pPr marL="742950" indent="-285750">
                <a:lnSpc>
                  <a:spcPct val="90000"/>
                </a:lnSpc>
                <a:spcBef>
                  <a:spcPts val="150"/>
                </a:spcBef>
                <a:spcAft>
                  <a:spcPts val="300"/>
                </a:spcAft>
                <a:buClr>
                  <a:srgbClr val="0B4DA2"/>
                </a:buClr>
                <a:buSzPct val="100000"/>
                <a:buFont typeface="Calibri" panose="020F0502020204030204" pitchFamily="34" charset="0"/>
                <a:buChar char="◦"/>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defRPr sz="1000">
                  <a:solidFill>
                    <a:srgbClr val="404040"/>
                  </a:solidFill>
                  <a:latin typeface="Calibri" panose="020F0502020204030204" pitchFamily="34" charset="0"/>
                  <a:ea typeface="宋体" panose="02010600030101010101" pitchFamily="2" charset="-122"/>
                </a:defRPr>
              </a:lvl9pPr>
            </a:lstStyle>
            <a:p>
              <a:pPr algn="ctr" eaLnBrk="1" hangingPunct="1">
                <a:lnSpc>
                  <a:spcPct val="100000"/>
                </a:lnSpc>
                <a:spcBef>
                  <a:spcPct val="50000"/>
                </a:spcBef>
                <a:spcAft>
                  <a:spcPct val="0"/>
                </a:spcAft>
                <a:buFont typeface="Calibri" panose="020F0502020204030204" pitchFamily="34" charset="0"/>
                <a:buNone/>
              </a:pPr>
              <a:r>
                <a:rPr lang="zh-CN" altLang="en-US" sz="2400" b="1" dirty="0">
                  <a:solidFill>
                    <a:srgbClr val="FFFFFF"/>
                  </a:solidFill>
                  <a:latin typeface="微软雅黑" panose="020B0503020204020204" pitchFamily="34" charset="-122"/>
                  <a:ea typeface="微软雅黑" panose="020B0503020204020204" pitchFamily="34" charset="-122"/>
                  <a:sym typeface="Arial" panose="020B0604020202090204" pitchFamily="34" charset="0"/>
                </a:rPr>
                <a:t>四</a:t>
              </a:r>
              <a:endParaRPr lang="zh-CN" altLang="zh-CN" sz="1600" dirty="0">
                <a:solidFill>
                  <a:srgbClr val="000000"/>
                </a:solidFill>
              </a:endParaRPr>
            </a:p>
          </p:txBody>
        </p:sp>
        <p:sp>
          <p:nvSpPr>
            <p:cNvPr id="23" name="Rectangle 1221">
              <a:extLst>
                <a:ext uri="{FF2B5EF4-FFF2-40B4-BE49-F238E27FC236}">
                  <a16:creationId xmlns:a16="http://schemas.microsoft.com/office/drawing/2014/main" id="{71498E88-CEE6-1060-B8BC-F46B653940B1}"/>
                </a:ext>
              </a:extLst>
            </p:cNvPr>
            <p:cNvSpPr>
              <a:spLocks noChangeArrowheads="1"/>
            </p:cNvSpPr>
            <p:nvPr/>
          </p:nvSpPr>
          <p:spPr bwMode="auto">
            <a:xfrm>
              <a:off x="2917884" y="3257882"/>
              <a:ext cx="7492956" cy="44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a:lnSpc>
                  <a:spcPct val="90000"/>
                </a:lnSpc>
                <a:spcBef>
                  <a:spcPts val="900"/>
                </a:spcBef>
                <a:spcAft>
                  <a:spcPts val="150"/>
                </a:spcAft>
                <a:buClr>
                  <a:srgbClr val="0B4DA2"/>
                </a:buClr>
                <a:buSzPct val="100000"/>
                <a:buFont typeface="Calibri" panose="020F0502020204030204" pitchFamily="34" charset="0"/>
                <a:buChar char=" "/>
                <a:tabLst>
                  <a:tab pos="8521700" algn="r"/>
                </a:tabLst>
                <a:defRPr sz="3200">
                  <a:solidFill>
                    <a:srgbClr val="404040"/>
                  </a:solidFill>
                  <a:latin typeface="Calibri" panose="020F0502020204030204" pitchFamily="34" charset="0"/>
                  <a:ea typeface="宋体" panose="02010600030101010101" pitchFamily="2" charset="-122"/>
                </a:defRPr>
              </a:lvl1pPr>
              <a:lvl2pPr>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300">
                  <a:solidFill>
                    <a:srgbClr val="404040"/>
                  </a:solidFill>
                  <a:latin typeface="Calibri" panose="020F0502020204030204" pitchFamily="34" charset="0"/>
                  <a:ea typeface="宋体" panose="02010600030101010101" pitchFamily="2" charset="-122"/>
                </a:defRPr>
              </a:lvl2pPr>
              <a:lvl3pPr marL="11430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3pPr>
              <a:lvl4pPr marL="16002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4pPr>
              <a:lvl5pPr marL="2057400" indent="-22860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150"/>
                </a:spcBef>
                <a:spcAft>
                  <a:spcPts val="300"/>
                </a:spcAft>
                <a:buClr>
                  <a:srgbClr val="0B4DA2"/>
                </a:buClr>
                <a:buSzPct val="100000"/>
                <a:buFont typeface="Calibri" panose="020F0502020204030204" pitchFamily="34" charset="0"/>
                <a:buChar char="◦"/>
                <a:tabLst>
                  <a:tab pos="8521700" algn="r"/>
                </a:tabLst>
                <a:defRPr sz="1000">
                  <a:solidFill>
                    <a:srgbClr val="404040"/>
                  </a:solidFill>
                  <a:latin typeface="Calibri" panose="020F0502020204030204" pitchFamily="34" charset="0"/>
                  <a:ea typeface="宋体" panose="02010600030101010101" pitchFamily="2" charset="-122"/>
                </a:defRPr>
              </a:lvl9pPr>
            </a:lstStyle>
            <a:p>
              <a:pPr marL="0" lvl="1" eaLnBrk="1" hangingPunct="1">
                <a:lnSpc>
                  <a:spcPct val="100000"/>
                </a:lnSpc>
                <a:spcBef>
                  <a:spcPct val="20000"/>
                </a:spcBef>
                <a:spcAft>
                  <a:spcPct val="0"/>
                </a:spcAft>
                <a:buFont typeface="Calibri" panose="020F0502020204030204" pitchFamily="34" charset="0"/>
                <a:buNone/>
              </a:pPr>
              <a:r>
                <a:rPr lang="zh-CN" altLang="en-US" sz="2400" b="1" dirty="0">
                  <a:solidFill>
                    <a:srgbClr val="04437D"/>
                  </a:solidFill>
                  <a:latin typeface="微软雅黑" panose="020B0503020204020204" pitchFamily="34" charset="-122"/>
                  <a:ea typeface="微软雅黑" panose="020B0503020204020204" pitchFamily="34" charset="-122"/>
                  <a:sym typeface="Arial" panose="020B0604020202090204" pitchFamily="34" charset="0"/>
                </a:rPr>
                <a:t>研究成果</a:t>
              </a:r>
            </a:p>
          </p:txBody>
        </p:sp>
      </p:grpSp>
    </p:spTree>
    <p:extLst>
      <p:ext uri="{BB962C8B-B14F-4D97-AF65-F5344CB8AC3E}">
        <p14:creationId xmlns:p14="http://schemas.microsoft.com/office/powerpoint/2010/main" val="902551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64224" y="6008521"/>
            <a:ext cx="12027776" cy="276999"/>
          </a:xfrm>
          <a:prstGeom prst="rect">
            <a:avLst/>
          </a:prstGeom>
          <a:noFill/>
        </p:spPr>
        <p:txBody>
          <a:bodyPr wrap="square" rtlCol="0" anchor="t">
            <a:spAutoFit/>
          </a:bodyPr>
          <a:lstStyle/>
          <a:p>
            <a:pPr marL="171450" indent="-171450">
              <a:spcBef>
                <a:spcPts val="0"/>
              </a:spcBef>
              <a:spcAft>
                <a:spcPts val="0"/>
              </a:spcAft>
              <a:buClr>
                <a:schemeClr val="tx2">
                  <a:lumMod val="75000"/>
                </a:schemeClr>
              </a:buClr>
              <a:buSzPct val="90000"/>
              <a:buFont typeface="Wingdings" panose="05000000000000000000" pitchFamily="2" charset="2"/>
              <a:buChar char="p"/>
            </a:pPr>
            <a:r>
              <a:rPr lang="en-US" altLang="zh-CN" sz="1200" b="1" kern="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Yu F (</a:t>
            </a:r>
            <a:r>
              <a:rPr lang="zh-CN" altLang="en-US" sz="1200" b="1" kern="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于福超</a:t>
            </a:r>
            <a:r>
              <a:rPr lang="en-US" altLang="zh-CN" sz="1200" b="1" kern="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200" b="1" kern="0" dirty="0">
                <a:solidFill>
                  <a:srgbClr val="04437D"/>
                </a:solidFill>
                <a:effectLst/>
                <a:latin typeface="微软雅黑" panose="020B0503020204020204" pitchFamily="34" charset="-122"/>
                <a:ea typeface="微软雅黑" panose="020B0503020204020204" pitchFamily="34" charset="-122"/>
                <a:cs typeface="Times New Roman" panose="02020603050405020304" pitchFamily="18" charset="0"/>
              </a:rPr>
              <a:t>Xiu X, Li Y. A survey on deep transfer learning and beyond[J]. Mathematics, 2022, 10(19): 3619.</a:t>
            </a:r>
            <a:endParaRPr lang="zh-CN" altLang="en-US" sz="1200" b="1" dirty="0">
              <a:solidFill>
                <a:srgbClr val="1C4885"/>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4" name="文本框 3"/>
          <p:cNvSpPr txBox="1"/>
          <p:nvPr/>
        </p:nvSpPr>
        <p:spPr>
          <a:xfrm>
            <a:off x="482049" y="1021806"/>
            <a:ext cx="10322163" cy="1048172"/>
          </a:xfrm>
          <a:prstGeom prst="rect">
            <a:avLst/>
          </a:prstGeom>
          <a:noFill/>
        </p:spPr>
        <p:txBody>
          <a:bodyPr wrap="square" rtlCol="0" anchor="t">
            <a:spAutoFit/>
          </a:bodyPr>
          <a:lstStyle/>
          <a:p>
            <a:pPr fontAlgn="auto">
              <a:lnSpc>
                <a:spcPct val="150000"/>
              </a:lnSpc>
              <a:buClr>
                <a:srgbClr val="0C396A"/>
              </a:buClr>
              <a:buSzPct val="100000"/>
            </a:pPr>
            <a:r>
              <a:rPr kumimoji="1" lang="zh-CN" altLang="en-US" sz="2200" b="1" dirty="0">
                <a:solidFill>
                  <a:srgbClr val="04437D"/>
                </a:solidFill>
                <a:latin typeface="Microsoft YaHei" panose="020B0503020204020204" pitchFamily="34" charset="-122"/>
                <a:ea typeface="Microsoft YaHei" panose="020B0503020204020204" pitchFamily="34" charset="-122"/>
              </a:rPr>
              <a:t>迁移学习是机器学习领域用于解决</a:t>
            </a:r>
            <a:r>
              <a:rPr kumimoji="1" lang="zh-CN" altLang="en-US" sz="2200" b="1" dirty="0">
                <a:solidFill>
                  <a:srgbClr val="FF0000"/>
                </a:solidFill>
                <a:latin typeface="Microsoft YaHei" panose="020B0503020204020204" pitchFamily="34" charset="-122"/>
                <a:ea typeface="Microsoft YaHei" panose="020B0503020204020204" pitchFamily="34" charset="-122"/>
              </a:rPr>
              <a:t>标记数据难获取</a:t>
            </a:r>
            <a:r>
              <a:rPr kumimoji="1" lang="zh-CN" altLang="en-US" sz="2200" b="1" dirty="0">
                <a:solidFill>
                  <a:srgbClr val="04437D"/>
                </a:solidFill>
                <a:latin typeface="Microsoft YaHei" panose="020B0503020204020204" pitchFamily="34" charset="-122"/>
                <a:ea typeface="Microsoft YaHei" panose="020B0503020204020204" pitchFamily="34" charset="-122"/>
              </a:rPr>
              <a:t>这一基础问题的重要手段。通过减小源域</a:t>
            </a:r>
            <a:r>
              <a:rPr kumimoji="1" lang="en-US" altLang="zh-CN" sz="2200" b="1" dirty="0">
                <a:solidFill>
                  <a:srgbClr val="04437D"/>
                </a:solidFill>
                <a:latin typeface="Microsoft YaHei" panose="020B0503020204020204" pitchFamily="34" charset="-122"/>
                <a:ea typeface="Microsoft YaHei" panose="020B0503020204020204" pitchFamily="34" charset="-122"/>
              </a:rPr>
              <a:t>(</a:t>
            </a:r>
            <a:r>
              <a:rPr kumimoji="1" lang="zh-CN" altLang="en-US" sz="2200" b="1" dirty="0">
                <a:solidFill>
                  <a:srgbClr val="04437D"/>
                </a:solidFill>
                <a:latin typeface="Microsoft YaHei" panose="020B0503020204020204" pitchFamily="34" charset="-122"/>
                <a:ea typeface="Microsoft YaHei" panose="020B0503020204020204" pitchFamily="34" charset="-122"/>
              </a:rPr>
              <a:t>辅助领域</a:t>
            </a:r>
            <a:r>
              <a:rPr kumimoji="1" lang="en-US" altLang="zh-CN" sz="2200" b="1" dirty="0">
                <a:solidFill>
                  <a:srgbClr val="04437D"/>
                </a:solidFill>
                <a:latin typeface="Microsoft YaHei" panose="020B0503020204020204" pitchFamily="34" charset="-122"/>
                <a:ea typeface="Microsoft YaHei" panose="020B0503020204020204" pitchFamily="34" charset="-122"/>
              </a:rPr>
              <a:t>)</a:t>
            </a:r>
            <a:r>
              <a:rPr kumimoji="1" lang="zh-CN" altLang="en-US" sz="2200" b="1" dirty="0">
                <a:solidFill>
                  <a:srgbClr val="04437D"/>
                </a:solidFill>
                <a:latin typeface="Microsoft YaHei" panose="020B0503020204020204" pitchFamily="34" charset="-122"/>
                <a:ea typeface="Microsoft YaHei" panose="020B0503020204020204" pitchFamily="34" charset="-122"/>
              </a:rPr>
              <a:t>到目标域的</a:t>
            </a:r>
            <a:r>
              <a:rPr kumimoji="1" lang="zh-CN" altLang="en-US" sz="2200" b="1" dirty="0">
                <a:solidFill>
                  <a:srgbClr val="FF0000"/>
                </a:solidFill>
                <a:latin typeface="Microsoft YaHei" panose="020B0503020204020204" pitchFamily="34" charset="-122"/>
                <a:ea typeface="Microsoft YaHei" panose="020B0503020204020204" pitchFamily="34" charset="-122"/>
              </a:rPr>
              <a:t>分布差异</a:t>
            </a:r>
            <a:r>
              <a:rPr kumimoji="1" lang="zh-CN" altLang="en-US" sz="2200" b="1" dirty="0">
                <a:solidFill>
                  <a:srgbClr val="04437D"/>
                </a:solidFill>
                <a:latin typeface="Microsoft YaHei" panose="020B0503020204020204" pitchFamily="34" charset="-122"/>
                <a:ea typeface="Microsoft YaHei" panose="020B0503020204020204" pitchFamily="34" charset="-122"/>
              </a:rPr>
              <a:t>，进行</a:t>
            </a:r>
            <a:r>
              <a:rPr kumimoji="1" lang="zh-CN" altLang="en-US" sz="2200" b="1" dirty="0">
                <a:solidFill>
                  <a:srgbClr val="FF0000"/>
                </a:solidFill>
                <a:latin typeface="Microsoft YaHei" panose="020B0503020204020204" pitchFamily="34" charset="-122"/>
                <a:ea typeface="Microsoft YaHei" panose="020B0503020204020204" pitchFamily="34" charset="-122"/>
              </a:rPr>
              <a:t>知识迁移</a:t>
            </a:r>
            <a:r>
              <a:rPr kumimoji="1" lang="zh-CN" altLang="en-US" sz="2200" b="1" dirty="0">
                <a:solidFill>
                  <a:srgbClr val="04437D"/>
                </a:solidFill>
                <a:latin typeface="Microsoft YaHei" panose="020B0503020204020204" pitchFamily="34" charset="-122"/>
                <a:ea typeface="Microsoft YaHei" panose="020B0503020204020204" pitchFamily="34" charset="-122"/>
              </a:rPr>
              <a:t>。</a:t>
            </a:r>
            <a:endParaRPr kumimoji="1" lang="zh-CN" altLang="en-US" sz="2200" b="1" dirty="0">
              <a:solidFill>
                <a:srgbClr val="04437D"/>
              </a:solidFill>
              <a:latin typeface="Microsoft YaHei" panose="020B0503020204020204" pitchFamily="34" charset="-122"/>
              <a:ea typeface="Microsoft YaHei" panose="020B0503020204020204" pitchFamily="34" charset="-122"/>
              <a:sym typeface="+mn-ea"/>
            </a:endParaRPr>
          </a:p>
        </p:txBody>
      </p:sp>
      <p:sp>
        <p:nvSpPr>
          <p:cNvPr id="15" name="灯片编号占位符 14"/>
          <p:cNvSpPr>
            <a:spLocks noGrp="1"/>
          </p:cNvSpPr>
          <p:nvPr>
            <p:ph type="sldNum" sz="quarter" idx="12"/>
          </p:nvPr>
        </p:nvSpPr>
        <p:spPr>
          <a:xfrm>
            <a:off x="11778297" y="6441510"/>
            <a:ext cx="295275" cy="311150"/>
          </a:xfrm>
        </p:spPr>
        <p:txBody>
          <a:bodyPr/>
          <a:lstStyle/>
          <a:p>
            <a:fld id="{49AE70B2-8BF9-45C0-BB95-33D1B9D3A854}" type="slidenum">
              <a:rPr lang="zh-CN" altLang="en-US" sz="1400" b="0" smtClean="0"/>
              <a:t>8</a:t>
            </a:fld>
            <a:endParaRPr lang="zh-CN" altLang="en-US" sz="1400" b="0" dirty="0"/>
          </a:p>
        </p:txBody>
      </p:sp>
      <p:pic>
        <p:nvPicPr>
          <p:cNvPr id="25" name="图片 24">
            <a:extLst>
              <a:ext uri="{FF2B5EF4-FFF2-40B4-BE49-F238E27FC236}">
                <a16:creationId xmlns:a16="http://schemas.microsoft.com/office/drawing/2014/main" id="{CC3DF023-F085-0D10-6184-7D87EA6661B3}"/>
              </a:ext>
            </a:extLst>
          </p:cNvPr>
          <p:cNvPicPr>
            <a:picLocks noChangeAspect="1"/>
          </p:cNvPicPr>
          <p:nvPr/>
        </p:nvPicPr>
        <p:blipFill>
          <a:blip r:embed="rId3"/>
          <a:stretch>
            <a:fillRect/>
          </a:stretch>
        </p:blipFill>
        <p:spPr>
          <a:xfrm>
            <a:off x="8312586" y="3245761"/>
            <a:ext cx="3076858" cy="2078588"/>
          </a:xfrm>
          <a:prstGeom prst="rect">
            <a:avLst/>
          </a:prstGeom>
        </p:spPr>
      </p:pic>
      <p:sp>
        <p:nvSpPr>
          <p:cNvPr id="28" name="箭头: 右 27">
            <a:extLst>
              <a:ext uri="{FF2B5EF4-FFF2-40B4-BE49-F238E27FC236}">
                <a16:creationId xmlns:a16="http://schemas.microsoft.com/office/drawing/2014/main" id="{A898917D-5D1A-E581-127E-319EE213FB97}"/>
              </a:ext>
            </a:extLst>
          </p:cNvPr>
          <p:cNvSpPr/>
          <p:nvPr/>
        </p:nvSpPr>
        <p:spPr>
          <a:xfrm>
            <a:off x="9395218" y="2741964"/>
            <a:ext cx="279569" cy="311285"/>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A99FDBE2-A147-66BC-1A51-6EAB8CC65CB5}"/>
                  </a:ext>
                </a:extLst>
              </p:cNvPr>
              <p:cNvSpPr txBox="1"/>
              <p:nvPr/>
            </p:nvSpPr>
            <p:spPr>
              <a:xfrm>
                <a:off x="9741789" y="2589143"/>
                <a:ext cx="975211" cy="656618"/>
              </a:xfrm>
              <a:prstGeom prst="rect">
                <a:avLst/>
              </a:prstGeom>
              <a:solidFill>
                <a:schemeClr val="accent5">
                  <a:lumMod val="20000"/>
                  <a:lumOff val="80000"/>
                </a:schemeClr>
              </a:solidFill>
            </p:spPr>
            <p:txBody>
              <a:bodyPr wrap="square" rtlCol="0">
                <a:spAutoFit/>
              </a:bodyPr>
              <a:lstStyle/>
              <a:p>
                <a:pPr algn="ctr"/>
                <a:r>
                  <a:rPr lang="en-US" altLang="zh-CN" dirty="0"/>
                  <a:t>N</a:t>
                </a:r>
                <a14:m>
                  <m:oMath xmlns:m="http://schemas.openxmlformats.org/officeDocument/2006/math">
                    <m:r>
                      <m:rPr>
                        <m:sty m:val="p"/>
                      </m:rPr>
                      <a:rPr lang="en-US" altLang="zh-CN" b="0" i="0" smtClean="0">
                        <a:latin typeface="Cambria Math" panose="02040503050406030204" pitchFamily="18" charset="0"/>
                      </a:rPr>
                      <m:t>ew</m:t>
                    </m:r>
                  </m:oMath>
                </a14:m>
                <a:endParaRPr lang="en-US" altLang="zh-CN" b="0" i="0"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𝒩</m:t>
                      </m:r>
                      <m:r>
                        <a:rPr lang="en-US" altLang="zh-CN" i="1">
                          <a:latin typeface="Cambria Math" panose="02040503050406030204" pitchFamily="18" charset="0"/>
                        </a:rPr>
                        <m:t>(0, </m:t>
                      </m:r>
                      <m:r>
                        <a:rPr lang="en-US" altLang="zh-CN" b="1" i="1" smtClean="0">
                          <a:solidFill>
                            <a:srgbClr val="FF0000"/>
                          </a:solidFill>
                          <a:latin typeface="Cambria Math" panose="02040503050406030204" pitchFamily="18" charset="0"/>
                        </a:rPr>
                        <m:t>𝟕</m:t>
                      </m:r>
                      <m:r>
                        <a:rPr lang="en-US" altLang="zh-CN" i="1">
                          <a:latin typeface="Cambria Math" panose="02040503050406030204" pitchFamily="18" charset="0"/>
                        </a:rPr>
                        <m:t>)</m:t>
                      </m:r>
                    </m:oMath>
                  </m:oMathPara>
                </a14:m>
                <a:endParaRPr lang="en-US" altLang="zh-CN" dirty="0"/>
              </a:p>
            </p:txBody>
          </p:sp>
        </mc:Choice>
        <mc:Fallback xmlns="">
          <p:sp>
            <p:nvSpPr>
              <p:cNvPr id="29" name="文本框 28">
                <a:extLst>
                  <a:ext uri="{FF2B5EF4-FFF2-40B4-BE49-F238E27FC236}">
                    <a16:creationId xmlns:a16="http://schemas.microsoft.com/office/drawing/2014/main" id="{A99FDBE2-A147-66BC-1A51-6EAB8CC65CB5}"/>
                  </a:ext>
                </a:extLst>
              </p:cNvPr>
              <p:cNvSpPr txBox="1">
                <a:spLocks noRot="1" noChangeAspect="1" noMove="1" noResize="1" noEditPoints="1" noAdjustHandles="1" noChangeArrowheads="1" noChangeShapeType="1" noTextEdit="1"/>
              </p:cNvSpPr>
              <p:nvPr/>
            </p:nvSpPr>
            <p:spPr>
              <a:xfrm>
                <a:off x="9741789" y="2589143"/>
                <a:ext cx="975211" cy="656618"/>
              </a:xfrm>
              <a:prstGeom prst="rect">
                <a:avLst/>
              </a:prstGeom>
              <a:blipFill>
                <a:blip r:embed="rId4"/>
                <a:stretch>
                  <a:fillRect t="-5607" r="-1250" b="-56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D0F35084-FDF8-BD46-7753-27E6F8536973}"/>
                  </a:ext>
                </a:extLst>
              </p:cNvPr>
              <p:cNvSpPr txBox="1"/>
              <p:nvPr/>
            </p:nvSpPr>
            <p:spPr>
              <a:xfrm>
                <a:off x="8194138" y="2589143"/>
                <a:ext cx="1093659" cy="646331"/>
              </a:xfrm>
              <a:prstGeom prst="rect">
                <a:avLst/>
              </a:prstGeom>
              <a:solidFill>
                <a:schemeClr val="accent5">
                  <a:lumMod val="20000"/>
                  <a:lumOff val="80000"/>
                </a:schemeClr>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m:t>
                      </m:r>
                      <m:r>
                        <m:rPr>
                          <m:sty m:val="p"/>
                        </m:rPr>
                        <a:rPr lang="en-US" altLang="zh-CN" b="0" i="0" smtClean="0">
                          <a:latin typeface="Cambria Math" panose="02040503050406030204" pitchFamily="18" charset="0"/>
                        </a:rPr>
                        <m:t>ource</m:t>
                      </m:r>
                    </m:oMath>
                  </m:oMathPara>
                </a14:m>
                <a:endParaRPr lang="en-US" altLang="zh-CN" b="0" i="0"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𝒩</m:t>
                      </m:r>
                      <m:r>
                        <a:rPr lang="en-US" altLang="zh-CN" i="1">
                          <a:latin typeface="Cambria Math" panose="02040503050406030204" pitchFamily="18" charset="0"/>
                        </a:rPr>
                        <m:t>(0, 5)</m:t>
                      </m:r>
                    </m:oMath>
                  </m:oMathPara>
                </a14:m>
                <a:endParaRPr lang="en-US" altLang="zh-CN" dirty="0"/>
              </a:p>
            </p:txBody>
          </p:sp>
        </mc:Choice>
        <mc:Fallback xmlns="">
          <p:sp>
            <p:nvSpPr>
              <p:cNvPr id="27" name="文本框 26">
                <a:extLst>
                  <a:ext uri="{FF2B5EF4-FFF2-40B4-BE49-F238E27FC236}">
                    <a16:creationId xmlns:a16="http://schemas.microsoft.com/office/drawing/2014/main" id="{D0F35084-FDF8-BD46-7753-27E6F8536973}"/>
                  </a:ext>
                </a:extLst>
              </p:cNvPr>
              <p:cNvSpPr txBox="1">
                <a:spLocks noRot="1" noChangeAspect="1" noMove="1" noResize="1" noEditPoints="1" noAdjustHandles="1" noChangeArrowheads="1" noChangeShapeType="1" noTextEdit="1"/>
              </p:cNvSpPr>
              <p:nvPr/>
            </p:nvSpPr>
            <p:spPr>
              <a:xfrm>
                <a:off x="8194138" y="2589143"/>
                <a:ext cx="1093659" cy="646331"/>
              </a:xfrm>
              <a:prstGeom prst="rect">
                <a:avLst/>
              </a:prstGeom>
              <a:blipFill>
                <a:blip r:embed="rId5"/>
                <a:stretch>
                  <a:fillRect b="-66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22B3A6CE-5AC5-88E9-E209-7DD7070DD7AD}"/>
                  </a:ext>
                </a:extLst>
              </p:cNvPr>
              <p:cNvSpPr txBox="1"/>
              <p:nvPr/>
            </p:nvSpPr>
            <p:spPr>
              <a:xfrm>
                <a:off x="11170993" y="2583195"/>
                <a:ext cx="975211" cy="656618"/>
              </a:xfrm>
              <a:prstGeom prst="rect">
                <a:avLst/>
              </a:prstGeom>
              <a:solidFill>
                <a:schemeClr val="accent5">
                  <a:lumMod val="20000"/>
                  <a:lumOff val="80000"/>
                </a:schemeClr>
              </a:solidFill>
            </p:spPr>
            <p:txBody>
              <a:bodyPr wrap="square" rtlCol="0">
                <a:spAutoFit/>
              </a:bodyPr>
              <a:lstStyle/>
              <a:p>
                <a:pPr algn="ctr"/>
                <a:r>
                  <a:rPr lang="en-US" altLang="zh-CN" dirty="0"/>
                  <a:t>Ta</a:t>
                </a:r>
                <a14:m>
                  <m:oMath xmlns:m="http://schemas.openxmlformats.org/officeDocument/2006/math">
                    <m:r>
                      <m:rPr>
                        <m:sty m:val="p"/>
                      </m:rPr>
                      <a:rPr lang="en-US" altLang="zh-CN" b="0" i="0" smtClean="0">
                        <a:latin typeface="Cambria Math" panose="02040503050406030204" pitchFamily="18" charset="0"/>
                      </a:rPr>
                      <m:t>rget</m:t>
                    </m:r>
                  </m:oMath>
                </a14:m>
                <a:endParaRPr lang="en-US" altLang="zh-CN" b="0" i="0"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𝒩</m:t>
                      </m:r>
                      <m:r>
                        <a:rPr lang="en-US" altLang="zh-CN" i="1">
                          <a:latin typeface="Cambria Math" panose="02040503050406030204" pitchFamily="18" charset="0"/>
                        </a:rPr>
                        <m:t>(0, </m:t>
                      </m:r>
                      <m:r>
                        <a:rPr lang="en-US" altLang="zh-CN" b="0" i="1" smtClean="0">
                          <a:solidFill>
                            <a:schemeClr val="tx1"/>
                          </a:solidFill>
                          <a:latin typeface="Cambria Math" panose="02040503050406030204" pitchFamily="18" charset="0"/>
                        </a:rPr>
                        <m:t>10</m:t>
                      </m:r>
                      <m:r>
                        <a:rPr lang="en-US" altLang="zh-CN" i="1">
                          <a:latin typeface="Cambria Math" panose="02040503050406030204" pitchFamily="18" charset="0"/>
                        </a:rPr>
                        <m:t>)</m:t>
                      </m:r>
                    </m:oMath>
                  </m:oMathPara>
                </a14:m>
                <a:endParaRPr lang="en-US" altLang="zh-CN" dirty="0"/>
              </a:p>
            </p:txBody>
          </p:sp>
        </mc:Choice>
        <mc:Fallback xmlns="">
          <p:sp>
            <p:nvSpPr>
              <p:cNvPr id="17" name="文本框 16">
                <a:extLst>
                  <a:ext uri="{FF2B5EF4-FFF2-40B4-BE49-F238E27FC236}">
                    <a16:creationId xmlns:a16="http://schemas.microsoft.com/office/drawing/2014/main" id="{22B3A6CE-5AC5-88E9-E209-7DD7070DD7AD}"/>
                  </a:ext>
                </a:extLst>
              </p:cNvPr>
              <p:cNvSpPr txBox="1">
                <a:spLocks noRot="1" noChangeAspect="1" noMove="1" noResize="1" noEditPoints="1" noAdjustHandles="1" noChangeArrowheads="1" noChangeShapeType="1" noTextEdit="1"/>
              </p:cNvSpPr>
              <p:nvPr/>
            </p:nvSpPr>
            <p:spPr>
              <a:xfrm>
                <a:off x="11170993" y="2583195"/>
                <a:ext cx="975211" cy="656618"/>
              </a:xfrm>
              <a:prstGeom prst="rect">
                <a:avLst/>
              </a:prstGeom>
              <a:blipFill>
                <a:blip r:embed="rId6"/>
                <a:stretch>
                  <a:fillRect t="-5607" r="-12579" b="-5607"/>
                </a:stretch>
              </a:blipFill>
            </p:spPr>
            <p:txBody>
              <a:bodyPr/>
              <a:lstStyle/>
              <a:p>
                <a:r>
                  <a:rPr lang="zh-CN" altLang="en-US">
                    <a:noFill/>
                  </a:rPr>
                  <a:t> </a:t>
                </a:r>
              </a:p>
            </p:txBody>
          </p:sp>
        </mc:Fallback>
      </mc:AlternateContent>
      <p:sp>
        <p:nvSpPr>
          <p:cNvPr id="18" name="箭头: 右 17">
            <a:extLst>
              <a:ext uri="{FF2B5EF4-FFF2-40B4-BE49-F238E27FC236}">
                <a16:creationId xmlns:a16="http://schemas.microsoft.com/office/drawing/2014/main" id="{7328029E-38D3-0A24-79C9-60E4511E621F}"/>
              </a:ext>
            </a:extLst>
          </p:cNvPr>
          <p:cNvSpPr/>
          <p:nvPr/>
        </p:nvSpPr>
        <p:spPr>
          <a:xfrm rot="10800000">
            <a:off x="10804212" y="2741964"/>
            <a:ext cx="279569" cy="311285"/>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9" name="图片 18">
            <a:extLst>
              <a:ext uri="{FF2B5EF4-FFF2-40B4-BE49-F238E27FC236}">
                <a16:creationId xmlns:a16="http://schemas.microsoft.com/office/drawing/2014/main" id="{A88E23D1-5588-4159-9EEF-FEBD9B3C3F7A}"/>
              </a:ext>
            </a:extLst>
          </p:cNvPr>
          <p:cNvPicPr>
            <a:picLocks noChangeAspect="1"/>
          </p:cNvPicPr>
          <p:nvPr/>
        </p:nvPicPr>
        <p:blipFill>
          <a:blip r:embed="rId7"/>
          <a:stretch>
            <a:fillRect/>
          </a:stretch>
        </p:blipFill>
        <p:spPr>
          <a:xfrm>
            <a:off x="400154" y="2583195"/>
            <a:ext cx="3073863" cy="2568105"/>
          </a:xfrm>
          <a:prstGeom prst="rect">
            <a:avLst/>
          </a:prstGeom>
        </p:spPr>
      </p:pic>
      <p:sp>
        <p:nvSpPr>
          <p:cNvPr id="16" name="文本框 15">
            <a:extLst>
              <a:ext uri="{FF2B5EF4-FFF2-40B4-BE49-F238E27FC236}">
                <a16:creationId xmlns:a16="http://schemas.microsoft.com/office/drawing/2014/main" id="{A08D4F03-02E5-9DFB-0E1C-85AE8C461A18}"/>
              </a:ext>
            </a:extLst>
          </p:cNvPr>
          <p:cNvSpPr txBox="1"/>
          <p:nvPr/>
        </p:nvSpPr>
        <p:spPr>
          <a:xfrm>
            <a:off x="640685" y="196515"/>
            <a:ext cx="10530307" cy="743986"/>
          </a:xfrm>
          <a:prstGeom prst="rect">
            <a:avLst/>
          </a:prstGeom>
          <a:noFill/>
        </p:spPr>
        <p:txBody>
          <a:bodyPr wrap="square" rtlCol="0">
            <a:spAutoFit/>
          </a:bodyPr>
          <a:lstStyle>
            <a:defPPr>
              <a:defRPr lang="zh-CN"/>
            </a:defPPr>
            <a:lvl1pPr>
              <a:lnSpc>
                <a:spcPct val="200000"/>
              </a:lnSpc>
              <a:defRPr kumimoji="1">
                <a:latin typeface="Microsoft YaHei" panose="020B0503020204020204" pitchFamily="34" charset="-122"/>
                <a:ea typeface="Microsoft YaHei" panose="020B0503020204020204" pitchFamily="34" charset="-122"/>
              </a:defRPr>
            </a:lvl1pPr>
          </a:lstStyle>
          <a:p>
            <a:pPr>
              <a:lnSpc>
                <a:spcPct val="150000"/>
              </a:lnSpc>
            </a:pPr>
            <a:r>
              <a:rPr lang="zh-CN" altLang="en-US" sz="3200" b="1" dirty="0">
                <a:solidFill>
                  <a:srgbClr val="04437D"/>
                </a:solidFill>
              </a:rPr>
              <a:t>主要研究内容一  </a:t>
            </a:r>
            <a:r>
              <a:rPr lang="zh-CN" altLang="en-US" sz="2400" b="1" dirty="0">
                <a:solidFill>
                  <a:srgbClr val="04437D"/>
                </a:solidFill>
              </a:rPr>
              <a:t>迁移学习综述</a:t>
            </a:r>
            <a:endParaRPr lang="en-US" altLang="zh-CN" sz="3200" b="1" dirty="0">
              <a:solidFill>
                <a:srgbClr val="04437D"/>
              </a:solidFill>
            </a:endParaRPr>
          </a:p>
        </p:txBody>
      </p:sp>
      <p:pic>
        <p:nvPicPr>
          <p:cNvPr id="22" name="图片 21">
            <a:extLst>
              <a:ext uri="{FF2B5EF4-FFF2-40B4-BE49-F238E27FC236}">
                <a16:creationId xmlns:a16="http://schemas.microsoft.com/office/drawing/2014/main" id="{E3B54A29-ACA8-F86B-2625-DEDC6CE18AF9}"/>
              </a:ext>
            </a:extLst>
          </p:cNvPr>
          <p:cNvPicPr>
            <a:picLocks noChangeAspect="1"/>
          </p:cNvPicPr>
          <p:nvPr/>
        </p:nvPicPr>
        <p:blipFill>
          <a:blip r:embed="rId8"/>
          <a:stretch>
            <a:fillRect/>
          </a:stretch>
        </p:blipFill>
        <p:spPr>
          <a:xfrm>
            <a:off x="3556275" y="2577208"/>
            <a:ext cx="4570861" cy="258007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fld id="{89DB14B3-731A-4352-BC82-B1993596BD11}" type="slidenum">
              <a:rPr lang="zh-CN" altLang="en-US" smtClean="0"/>
              <a:pPr/>
              <a:t>9</a:t>
            </a:fld>
            <a:endParaRPr lang="zh-CN" altLang="en-US" dirty="0"/>
          </a:p>
        </p:txBody>
      </p:sp>
      <p:sp>
        <p:nvSpPr>
          <p:cNvPr id="13" name="Rectangle 3">
            <a:extLst>
              <a:ext uri="{FF2B5EF4-FFF2-40B4-BE49-F238E27FC236}">
                <a16:creationId xmlns:a16="http://schemas.microsoft.com/office/drawing/2014/main" id="{E1679A4D-E94A-5F4E-A868-0A39BC8D38F1}"/>
              </a:ext>
            </a:extLst>
          </p:cNvPr>
          <p:cNvSpPr>
            <a:spLocks noChangeArrowheads="1"/>
          </p:cNvSpPr>
          <p:nvPr/>
        </p:nvSpPr>
        <p:spPr bwMode="auto">
          <a:xfrm>
            <a:off x="4852543" y="14075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2" name="图片 11">
            <a:extLst>
              <a:ext uri="{FF2B5EF4-FFF2-40B4-BE49-F238E27FC236}">
                <a16:creationId xmlns:a16="http://schemas.microsoft.com/office/drawing/2014/main" id="{2FE64FFE-67FB-FDC1-FF47-A1E9FF3F61C0}"/>
              </a:ext>
            </a:extLst>
          </p:cNvPr>
          <p:cNvPicPr>
            <a:picLocks noChangeAspect="1"/>
          </p:cNvPicPr>
          <p:nvPr/>
        </p:nvPicPr>
        <p:blipFill rotWithShape="1">
          <a:blip r:embed="rId3"/>
          <a:srcRect r="3495" b="4220"/>
          <a:stretch/>
        </p:blipFill>
        <p:spPr>
          <a:xfrm>
            <a:off x="593223" y="1623013"/>
            <a:ext cx="10760337" cy="3855369"/>
          </a:xfrm>
          <a:prstGeom prst="rect">
            <a:avLst/>
          </a:prstGeom>
        </p:spPr>
      </p:pic>
      <p:sp>
        <p:nvSpPr>
          <p:cNvPr id="6" name="文本框 5">
            <a:extLst>
              <a:ext uri="{FF2B5EF4-FFF2-40B4-BE49-F238E27FC236}">
                <a16:creationId xmlns:a16="http://schemas.microsoft.com/office/drawing/2014/main" id="{FDB2303B-ED29-2F23-C153-CFE8924E13E0}"/>
              </a:ext>
            </a:extLst>
          </p:cNvPr>
          <p:cNvSpPr txBox="1"/>
          <p:nvPr/>
        </p:nvSpPr>
        <p:spPr>
          <a:xfrm>
            <a:off x="593223" y="1092705"/>
            <a:ext cx="9864436" cy="430887"/>
          </a:xfrm>
          <a:prstGeom prst="rect">
            <a:avLst/>
          </a:prstGeom>
          <a:noFill/>
        </p:spPr>
        <p:txBody>
          <a:bodyPr wrap="square">
            <a:spAutoFit/>
          </a:bodyPr>
          <a:lstStyle/>
          <a:p>
            <a:r>
              <a:rPr kumimoji="1" lang="zh-CN" altLang="en-US" sz="2200" b="1" dirty="0">
                <a:solidFill>
                  <a:srgbClr val="04437D"/>
                </a:solidFill>
                <a:latin typeface="Microsoft YaHei" panose="020B0503020204020204" pitchFamily="34" charset="-122"/>
                <a:ea typeface="Microsoft YaHei" panose="020B0503020204020204" pitchFamily="34" charset="-122"/>
              </a:rPr>
              <a:t>深度迁移学习发展及分类</a:t>
            </a:r>
            <a:endParaRPr lang="zh-CN" altLang="en-US" sz="2200" dirty="0"/>
          </a:p>
        </p:txBody>
      </p:sp>
      <p:sp>
        <p:nvSpPr>
          <p:cNvPr id="9" name="矩形: 圆角 8">
            <a:extLst>
              <a:ext uri="{FF2B5EF4-FFF2-40B4-BE49-F238E27FC236}">
                <a16:creationId xmlns:a16="http://schemas.microsoft.com/office/drawing/2014/main" id="{853A11C3-CD12-8E10-E5DB-70E0EE1653BD}"/>
              </a:ext>
            </a:extLst>
          </p:cNvPr>
          <p:cNvSpPr/>
          <p:nvPr/>
        </p:nvSpPr>
        <p:spPr bwMode="auto">
          <a:xfrm>
            <a:off x="6312876" y="1715292"/>
            <a:ext cx="1688124" cy="2742408"/>
          </a:xfrm>
          <a:prstGeom prst="roundRect">
            <a:avLst/>
          </a:prstGeom>
          <a:noFill/>
          <a:ln w="28575" cap="flat" cmpd="sng" algn="ctr">
            <a:solidFill>
              <a:schemeClr val="accent1"/>
            </a:solidFill>
            <a:prstDash val="sysDash"/>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endParaRPr>
          </a:p>
        </p:txBody>
      </p:sp>
      <p:sp>
        <p:nvSpPr>
          <p:cNvPr id="2" name="文本框 1">
            <a:extLst>
              <a:ext uri="{FF2B5EF4-FFF2-40B4-BE49-F238E27FC236}">
                <a16:creationId xmlns:a16="http://schemas.microsoft.com/office/drawing/2014/main" id="{DD354B17-9724-7BF8-5E26-4E95D1AC3697}"/>
              </a:ext>
            </a:extLst>
          </p:cNvPr>
          <p:cNvSpPr txBox="1"/>
          <p:nvPr/>
        </p:nvSpPr>
        <p:spPr>
          <a:xfrm>
            <a:off x="640685" y="196515"/>
            <a:ext cx="10530307" cy="743986"/>
          </a:xfrm>
          <a:prstGeom prst="rect">
            <a:avLst/>
          </a:prstGeom>
          <a:noFill/>
        </p:spPr>
        <p:txBody>
          <a:bodyPr wrap="square" rtlCol="0">
            <a:spAutoFit/>
          </a:bodyPr>
          <a:lstStyle>
            <a:defPPr>
              <a:defRPr lang="zh-CN"/>
            </a:defPPr>
            <a:lvl1pPr>
              <a:lnSpc>
                <a:spcPct val="200000"/>
              </a:lnSpc>
              <a:defRPr kumimoji="1">
                <a:latin typeface="Microsoft YaHei" panose="020B0503020204020204" pitchFamily="34" charset="-122"/>
                <a:ea typeface="Microsoft YaHei" panose="020B0503020204020204" pitchFamily="34" charset="-122"/>
              </a:defRPr>
            </a:lvl1pPr>
          </a:lstStyle>
          <a:p>
            <a:pPr>
              <a:lnSpc>
                <a:spcPct val="150000"/>
              </a:lnSpc>
            </a:pPr>
            <a:r>
              <a:rPr lang="zh-CN" altLang="en-US" sz="3200" b="1" dirty="0">
                <a:solidFill>
                  <a:srgbClr val="04437D"/>
                </a:solidFill>
              </a:rPr>
              <a:t>主要研究内容一  </a:t>
            </a:r>
            <a:r>
              <a:rPr lang="zh-CN" altLang="en-US" sz="2400" b="1" dirty="0">
                <a:solidFill>
                  <a:srgbClr val="04437D"/>
                </a:solidFill>
              </a:rPr>
              <a:t>迁移学习综述</a:t>
            </a:r>
            <a:endParaRPr lang="en-US" altLang="zh-CN" sz="3200" b="1" dirty="0">
              <a:solidFill>
                <a:srgbClr val="04437D"/>
              </a:solidFill>
            </a:endParaRPr>
          </a:p>
        </p:txBody>
      </p:sp>
    </p:spTree>
    <p:extLst>
      <p:ext uri="{BB962C8B-B14F-4D97-AF65-F5344CB8AC3E}">
        <p14:creationId xmlns:p14="http://schemas.microsoft.com/office/powerpoint/2010/main" val="25162864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默认设计模板 1">
      <a:dk1>
        <a:srgbClr val="000000"/>
      </a:dk1>
      <a:lt1>
        <a:srgbClr val="FFFFFF"/>
      </a:lt1>
      <a:dk2>
        <a:srgbClr val="0B4DA2"/>
      </a:dk2>
      <a:lt2>
        <a:srgbClr val="EEECE1"/>
      </a:lt2>
      <a:accent1>
        <a:srgbClr val="0B4DA2"/>
      </a:accent1>
      <a:accent2>
        <a:srgbClr val="AE1831"/>
      </a:accent2>
      <a:accent3>
        <a:srgbClr val="FFFFFF"/>
      </a:accent3>
      <a:accent4>
        <a:srgbClr val="000000"/>
      </a:accent4>
      <a:accent5>
        <a:srgbClr val="AAB2CE"/>
      </a:accent5>
      <a:accent6>
        <a:srgbClr val="9D152B"/>
      </a:accent6>
      <a:hlink>
        <a:srgbClr val="0000FF"/>
      </a:hlink>
      <a:folHlink>
        <a:srgbClr val="800080"/>
      </a:folHlink>
    </a:clrScheme>
    <a:fontScheme name="默认设计模板">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defRPr>
        </a:defPPr>
      </a:lstStyle>
    </a:lnDef>
  </a:objectDefaults>
  <a:extraClrSchemeLst>
    <a:extraClrScheme>
      <a:clrScheme name="默认设计模板 1">
        <a:dk1>
          <a:srgbClr val="000000"/>
        </a:dk1>
        <a:lt1>
          <a:srgbClr val="FFFFFF"/>
        </a:lt1>
        <a:dk2>
          <a:srgbClr val="0B4DA2"/>
        </a:dk2>
        <a:lt2>
          <a:srgbClr val="EEECE1"/>
        </a:lt2>
        <a:accent1>
          <a:srgbClr val="0B4DA2"/>
        </a:accent1>
        <a:accent2>
          <a:srgbClr val="AE1831"/>
        </a:accent2>
        <a:accent3>
          <a:srgbClr val="FFFFFF"/>
        </a:accent3>
        <a:accent4>
          <a:srgbClr val="000000"/>
        </a:accent4>
        <a:accent5>
          <a:srgbClr val="AAB2CE"/>
        </a:accent5>
        <a:accent6>
          <a:srgbClr val="9D152B"/>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24666</TotalTime>
  <Words>1883</Words>
  <Application>Microsoft Office PowerPoint</Application>
  <PresentationFormat>宽屏</PresentationFormat>
  <Paragraphs>230</Paragraphs>
  <Slides>31</Slides>
  <Notes>24</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31</vt:i4>
      </vt:variant>
    </vt:vector>
  </HeadingPairs>
  <TitlesOfParts>
    <vt:vector size="46" baseType="lpstr">
      <vt:lpstr>FandolSong-Regular-Identity-H</vt:lpstr>
      <vt:lpstr>DengXian</vt:lpstr>
      <vt:lpstr>DengXian</vt:lpstr>
      <vt:lpstr>DengXian Light</vt:lpstr>
      <vt:lpstr>华文中宋</vt:lpstr>
      <vt:lpstr>微软雅黑</vt:lpstr>
      <vt:lpstr>微软雅黑</vt:lpstr>
      <vt:lpstr>Arial</vt:lpstr>
      <vt:lpstr>Calibri</vt:lpstr>
      <vt:lpstr>Calibri Light</vt:lpstr>
      <vt:lpstr>Cambria Math</vt:lpstr>
      <vt:lpstr>Times New Roman</vt:lpstr>
      <vt:lpstr>Wingdings</vt:lpstr>
      <vt:lpstr>Office 主题</vt:lpstr>
      <vt:lpstr>默认设计模板</vt:lpstr>
      <vt:lpstr>PowerPoint 演示文稿</vt:lpstr>
      <vt:lpstr>目录</vt:lpstr>
      <vt:lpstr>PowerPoint 演示文稿</vt:lpstr>
      <vt:lpstr>PowerPoint 演示文稿</vt:lpstr>
      <vt:lpstr>PowerPoint 演示文稿</vt:lpstr>
      <vt:lpstr>PowerPoint 演示文稿</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目录</vt:lpstr>
      <vt:lpstr>PowerPoint 演示文稿</vt:lpstr>
      <vt:lpstr>PowerPoint 演示文稿</vt:lpstr>
      <vt:lpstr>目录</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User</dc:creator>
  <cp:lastModifiedBy>贤超 修</cp:lastModifiedBy>
  <cp:revision>1542</cp:revision>
  <dcterms:created xsi:type="dcterms:W3CDTF">2020-03-19T11:03:14Z</dcterms:created>
  <dcterms:modified xsi:type="dcterms:W3CDTF">2026-01-06T03:29:51Z</dcterms:modified>
</cp:coreProperties>
</file>